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36"/>
  </p:notesMasterIdLst>
  <p:sldIdLst>
    <p:sldId id="256" r:id="rId6"/>
    <p:sldId id="360" r:id="rId7"/>
    <p:sldId id="346" r:id="rId8"/>
    <p:sldId id="420" r:id="rId9"/>
    <p:sldId id="421" r:id="rId10"/>
    <p:sldId id="422" r:id="rId11"/>
    <p:sldId id="418" r:id="rId12"/>
    <p:sldId id="449" r:id="rId13"/>
    <p:sldId id="375" r:id="rId14"/>
    <p:sldId id="374" r:id="rId15"/>
    <p:sldId id="378" r:id="rId16"/>
    <p:sldId id="379" r:id="rId17"/>
    <p:sldId id="396" r:id="rId18"/>
    <p:sldId id="448" r:id="rId19"/>
    <p:sldId id="376" r:id="rId20"/>
    <p:sldId id="369" r:id="rId21"/>
    <p:sldId id="370" r:id="rId22"/>
    <p:sldId id="377" r:id="rId23"/>
    <p:sldId id="366" r:id="rId24"/>
    <p:sldId id="371" r:id="rId25"/>
    <p:sldId id="423" r:id="rId26"/>
    <p:sldId id="425" r:id="rId27"/>
    <p:sldId id="424" r:id="rId28"/>
    <p:sldId id="320" r:id="rId29"/>
    <p:sldId id="321" r:id="rId30"/>
    <p:sldId id="273" r:id="rId31"/>
    <p:sldId id="295" r:id="rId32"/>
    <p:sldId id="358" r:id="rId33"/>
    <p:sldId id="335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AF533"/>
    <a:srgbClr val="CCFF66"/>
    <a:srgbClr val="FFFF99"/>
    <a:srgbClr val="00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5126" autoAdjust="0"/>
  </p:normalViewPr>
  <p:slideViewPr>
    <p:cSldViewPr>
      <p:cViewPr varScale="1">
        <p:scale>
          <a:sx n="77" d="100"/>
          <a:sy n="77" d="100"/>
        </p:scale>
        <p:origin x="4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Presentation%20for%20Tea%20associ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Labour force increase-</a:t>
            </a:r>
            <a:r>
              <a:rPr lang="en-GB" baseline="0" dirty="0" smtClean="0"/>
              <a:t> </a:t>
            </a:r>
            <a:r>
              <a:rPr lang="en-GB" dirty="0" smtClean="0"/>
              <a:t>Average annual growth, (2018-2022)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'Labour Force'!$F$4:$F$11</c:f>
              <c:strCache>
                <c:ptCount val="8"/>
                <c:pt idx="0">
                  <c:v>Uganda</c:v>
                </c:pt>
                <c:pt idx="1">
                  <c:v>Tanzania</c:v>
                </c:pt>
                <c:pt idx="2">
                  <c:v>Ethiopia</c:v>
                </c:pt>
                <c:pt idx="3">
                  <c:v>Kenya</c:v>
                </c:pt>
                <c:pt idx="4">
                  <c:v>Rwanda</c:v>
                </c:pt>
                <c:pt idx="5">
                  <c:v>South Africa</c:v>
                </c:pt>
                <c:pt idx="6">
                  <c:v>Indonesia</c:v>
                </c:pt>
                <c:pt idx="7">
                  <c:v>China</c:v>
                </c:pt>
              </c:strCache>
            </c:strRef>
          </c:cat>
          <c:val>
            <c:numRef>
              <c:f>'Labour Force'!$G$4:$G$11</c:f>
              <c:numCache>
                <c:formatCode>General</c:formatCode>
                <c:ptCount val="8"/>
                <c:pt idx="0">
                  <c:v>3.97</c:v>
                </c:pt>
                <c:pt idx="1">
                  <c:v>3.52</c:v>
                </c:pt>
                <c:pt idx="2">
                  <c:v>3.36</c:v>
                </c:pt>
                <c:pt idx="3">
                  <c:v>3.12</c:v>
                </c:pt>
                <c:pt idx="4">
                  <c:v>2.95</c:v>
                </c:pt>
                <c:pt idx="5">
                  <c:v>1.36</c:v>
                </c:pt>
                <c:pt idx="6">
                  <c:v>1.3</c:v>
                </c:pt>
                <c:pt idx="7">
                  <c:v>-0.41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0-4A05-83A8-2B9C34CB41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15083839"/>
        <c:axId val="1115084671"/>
      </c:barChart>
      <c:catAx>
        <c:axId val="111508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084671"/>
        <c:crosses val="autoZero"/>
        <c:auto val="1"/>
        <c:lblAlgn val="ctr"/>
        <c:lblOffset val="100"/>
        <c:noMultiLvlLbl val="0"/>
      </c:catAx>
      <c:valAx>
        <c:axId val="1115084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508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GB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food exports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333333333333299E-2"/>
          <c:y val="5.5148809523809503E-2"/>
          <c:w val="0.96333333333333304"/>
          <c:h val="0.8188341301087359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Sheet2!$F$3:$F$9</c:f>
              <c:strCache>
                <c:ptCount val="7"/>
                <c:pt idx="0">
                  <c:v>Uganda</c:v>
                </c:pt>
                <c:pt idx="1">
                  <c:v>Tanzania</c:v>
                </c:pt>
                <c:pt idx="2">
                  <c:v>Rwanda</c:v>
                </c:pt>
                <c:pt idx="3">
                  <c:v>Kenya</c:v>
                </c:pt>
                <c:pt idx="4">
                  <c:v>Indonesia</c:v>
                </c:pt>
                <c:pt idx="5">
                  <c:v>South Africa</c:v>
                </c:pt>
                <c:pt idx="6">
                  <c:v>China</c:v>
                </c:pt>
              </c:strCache>
            </c:strRef>
          </c:cat>
          <c:val>
            <c:numRef>
              <c:f>Sheet2!$G$3:$G$9</c:f>
              <c:numCache>
                <c:formatCode>General</c:formatCode>
                <c:ptCount val="7"/>
                <c:pt idx="0">
                  <c:v>71</c:v>
                </c:pt>
                <c:pt idx="1">
                  <c:v>63.2</c:v>
                </c:pt>
                <c:pt idx="2">
                  <c:v>56.2</c:v>
                </c:pt>
                <c:pt idx="3">
                  <c:v>51.3</c:v>
                </c:pt>
                <c:pt idx="4">
                  <c:v>23.4</c:v>
                </c:pt>
                <c:pt idx="5">
                  <c:v>11.5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7-453B-A0DF-96C8F04553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08703984"/>
        <c:axId val="308721456"/>
      </c:barChart>
      <c:catAx>
        <c:axId val="30870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721456"/>
        <c:crosses val="autoZero"/>
        <c:auto val="1"/>
        <c:lblAlgn val="ctr"/>
        <c:lblOffset val="100"/>
        <c:noMultiLvlLbl val="0"/>
      </c:catAx>
      <c:valAx>
        <c:axId val="308721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870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n-GB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% of Total Exports 2017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73809523809524E-2"/>
          <c:y val="2.7543485030472876E-3"/>
          <c:w val="0.96726190476190477"/>
          <c:h val="0.81589461274967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Sheet1!$D$4:$D$10</c:f>
              <c:strCache>
                <c:ptCount val="6"/>
                <c:pt idx="0">
                  <c:v>Uganda</c:v>
                </c:pt>
                <c:pt idx="1">
                  <c:v>Tanzania</c:v>
                </c:pt>
                <c:pt idx="2">
                  <c:v>Kenya</c:v>
                </c:pt>
                <c:pt idx="3">
                  <c:v>Ethiopia</c:v>
                </c:pt>
                <c:pt idx="4">
                  <c:v>Rwanda</c:v>
                </c:pt>
                <c:pt idx="5">
                  <c:v>South Africa</c:v>
                </c:pt>
              </c:strCache>
            </c:strRef>
          </c:cat>
          <c:val>
            <c:numRef>
              <c:f>Sheet1!$E$4:$E$10</c:f>
              <c:numCache>
                <c:formatCode>General</c:formatCode>
                <c:ptCount val="7"/>
                <c:pt idx="0">
                  <c:v>49.7</c:v>
                </c:pt>
                <c:pt idx="1">
                  <c:v>37</c:v>
                </c:pt>
                <c:pt idx="2">
                  <c:v>34.200000000000003</c:v>
                </c:pt>
                <c:pt idx="3">
                  <c:v>30.8</c:v>
                </c:pt>
                <c:pt idx="4">
                  <c:v>29.8</c:v>
                </c:pt>
                <c:pt idx="5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B-471C-9765-214EF4EA9B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7635664"/>
        <c:axId val="287637328"/>
      </c:barChart>
      <c:catAx>
        <c:axId val="28763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637328"/>
        <c:crosses val="autoZero"/>
        <c:auto val="1"/>
        <c:lblAlgn val="ctr"/>
        <c:lblOffset val="100"/>
        <c:noMultiLvlLbl val="0"/>
      </c:catAx>
      <c:valAx>
        <c:axId val="287637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763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GB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57580-1CC2-4367-A6A7-3947FC2A72B8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70E965-587A-4C69-8DBF-DD4FF2F6F3EA}">
      <dgm:prSet phldrT="[Text]"/>
      <dgm:spPr>
        <a:solidFill>
          <a:schemeClr val="bg1"/>
        </a:solidFill>
        <a:ln>
          <a:solidFill>
            <a:schemeClr val="bg2"/>
          </a:solidFill>
        </a:ln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pPr algn="ctr" rtl="0"/>
          <a:r>
            <a:rPr kumimoji="0" lang="en-GB" altLang="en-US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rPr>
            <a:t>Coordinate, promote and facilitate investments </a:t>
          </a:r>
          <a:endParaRPr lang="en-US" dirty="0">
            <a:latin typeface="+mn-lt"/>
            <a:cs typeface="Calibri" panose="020F0502020204030204" pitchFamily="34" charset="0"/>
          </a:endParaRPr>
        </a:p>
      </dgm:t>
    </dgm:pt>
    <dgm:pt modelId="{2215A3C6-7AF4-447F-9681-B4D9C2811C45}" type="parTrans" cxnId="{3843EFC6-50E8-4126-814A-8011BA4A02A8}">
      <dgm:prSet/>
      <dgm:spPr/>
      <dgm:t>
        <a:bodyPr/>
        <a:lstStyle/>
        <a:p>
          <a:endParaRPr lang="en-US"/>
        </a:p>
      </dgm:t>
    </dgm:pt>
    <dgm:pt modelId="{4350DCA1-D696-4251-8872-8A7E55997CFE}" type="sibTrans" cxnId="{3843EFC6-50E8-4126-814A-8011BA4A02A8}">
      <dgm:prSet/>
      <dgm:spPr/>
      <dgm:t>
        <a:bodyPr/>
        <a:lstStyle/>
        <a:p>
          <a:endParaRPr lang="en-US"/>
        </a:p>
      </dgm:t>
    </dgm:pt>
    <dgm:pt modelId="{0CA67B39-BAAA-424E-BE7C-01991F613E59}">
      <dgm:prSet phldrT="[Text]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pPr algn="l" rtl="0"/>
          <a:r>
            <a:rPr kumimoji="0" lang="en-US" altLang="en-US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   Develop and manage Industrial and Business Parks</a:t>
          </a:r>
          <a:endParaRPr lang="en-US" dirty="0">
            <a:latin typeface="+mn-lt"/>
          </a:endParaRPr>
        </a:p>
      </dgm:t>
    </dgm:pt>
    <dgm:pt modelId="{1B1F25E0-5B48-4B35-8314-AAD8225EF0A7}" type="parTrans" cxnId="{C8709427-3508-47BE-A6CD-05D46BB04A4B}">
      <dgm:prSet/>
      <dgm:spPr/>
      <dgm:t>
        <a:bodyPr/>
        <a:lstStyle/>
        <a:p>
          <a:endParaRPr lang="en-US"/>
        </a:p>
      </dgm:t>
    </dgm:pt>
    <dgm:pt modelId="{C01654D9-C8BA-48A6-B38D-A504D51FE48D}" type="sibTrans" cxnId="{C8709427-3508-47BE-A6CD-05D46BB04A4B}">
      <dgm:prSet/>
      <dgm:spPr/>
      <dgm:t>
        <a:bodyPr/>
        <a:lstStyle/>
        <a:p>
          <a:endParaRPr lang="en-US"/>
        </a:p>
      </dgm:t>
    </dgm:pt>
    <dgm:pt modelId="{EEC1A096-47D1-4040-9FEF-ED05160C60DB}">
      <dgm:prSet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pPr algn="l" rtl="0"/>
          <a:r>
            <a:rPr kumimoji="0" lang="en-GB" altLang="en-US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    Advise Government on Investment policy </a:t>
          </a:r>
          <a:endParaRPr kumimoji="0" lang="en-US" altLang="en-US" b="0" i="0" u="none" strike="noStrike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</dgm:t>
    </dgm:pt>
    <dgm:pt modelId="{B288EC52-0DAF-40A6-8E66-A7FA8CE483B8}" type="parTrans" cxnId="{F958D850-B1CD-441A-9AC6-E3851D8A7037}">
      <dgm:prSet/>
      <dgm:spPr/>
      <dgm:t>
        <a:bodyPr/>
        <a:lstStyle/>
        <a:p>
          <a:endParaRPr lang="en-US"/>
        </a:p>
      </dgm:t>
    </dgm:pt>
    <dgm:pt modelId="{4338D543-3C31-4D83-96D1-997CC6FF5BD4}" type="sibTrans" cxnId="{F958D850-B1CD-441A-9AC6-E3851D8A7037}">
      <dgm:prSet/>
      <dgm:spPr/>
      <dgm:t>
        <a:bodyPr/>
        <a:lstStyle/>
        <a:p>
          <a:endParaRPr lang="en-US"/>
        </a:p>
      </dgm:t>
    </dgm:pt>
    <dgm:pt modelId="{2CCCD09E-FAFD-4A09-988A-14D782154640}">
      <dgm:prSet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pPr algn="ctr" rtl="0"/>
          <a:r>
            <a:rPr kumimoji="0" lang="en-US" altLang="en-US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  Develop sustainable Domestic Investors and SMEs</a:t>
          </a:r>
        </a:p>
      </dgm:t>
    </dgm:pt>
    <dgm:pt modelId="{338E999C-CECC-4071-BD62-BA854271A43C}" type="parTrans" cxnId="{8044E3B8-5275-4E4C-8B58-71BBAD5DD023}">
      <dgm:prSet/>
      <dgm:spPr/>
      <dgm:t>
        <a:bodyPr/>
        <a:lstStyle/>
        <a:p>
          <a:endParaRPr lang="en-US"/>
        </a:p>
      </dgm:t>
    </dgm:pt>
    <dgm:pt modelId="{077BF722-C38D-47F0-8BBB-1F29436AA6E6}" type="sibTrans" cxnId="{8044E3B8-5275-4E4C-8B58-71BBAD5DD023}">
      <dgm:prSet/>
      <dgm:spPr/>
      <dgm:t>
        <a:bodyPr/>
        <a:lstStyle/>
        <a:p>
          <a:endParaRPr lang="en-US"/>
        </a:p>
      </dgm:t>
    </dgm:pt>
    <dgm:pt modelId="{EA7F2BCA-20F2-4724-8C25-44FD93DBFDF8}">
      <dgm:prSet/>
      <dgm:spPr>
        <a:solidFill>
          <a:schemeClr val="bg1"/>
        </a:solidFill>
        <a:ln>
          <a:solidFill>
            <a:schemeClr val="bg2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rtl="0"/>
          <a:r>
            <a:rPr kumimoji="0" lang="en-US" altLang="en-US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   Operationalize One Stop Service Centre</a:t>
          </a:r>
        </a:p>
      </dgm:t>
    </dgm:pt>
    <dgm:pt modelId="{A86BCEC7-82D1-4CC1-8B91-3B77D781285C}" type="parTrans" cxnId="{B8421316-2E41-44F0-A066-1F60AA68F5E6}">
      <dgm:prSet/>
      <dgm:spPr/>
      <dgm:t>
        <a:bodyPr/>
        <a:lstStyle/>
        <a:p>
          <a:endParaRPr lang="en-US"/>
        </a:p>
      </dgm:t>
    </dgm:pt>
    <dgm:pt modelId="{8C362E7D-FC54-4E79-8190-1382A6B9E0A9}" type="sibTrans" cxnId="{B8421316-2E41-44F0-A066-1F60AA68F5E6}">
      <dgm:prSet/>
      <dgm:spPr/>
      <dgm:t>
        <a:bodyPr/>
        <a:lstStyle/>
        <a:p>
          <a:endParaRPr lang="en-US"/>
        </a:p>
      </dgm:t>
    </dgm:pt>
    <dgm:pt modelId="{3E0C0796-3ABF-4A7D-8F1B-E73F9FF82ECD}" type="pres">
      <dgm:prSet presAssocID="{1E857580-1CC2-4367-A6A7-3947FC2A7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AADBAB-1E98-44B3-944E-BF163B023221}" type="pres">
      <dgm:prSet presAssocID="{2470E965-587A-4C69-8DBF-DD4FF2F6F3EA}" presName="linNode" presStyleCnt="0"/>
      <dgm:spPr/>
    </dgm:pt>
    <dgm:pt modelId="{C6EE5A7C-91E5-4721-88E2-2F2328F555B0}" type="pres">
      <dgm:prSet presAssocID="{2470E965-587A-4C69-8DBF-DD4FF2F6F3EA}" presName="parentText" presStyleLbl="node1" presStyleIdx="0" presStyleCnt="5" custScaleX="277778" custLinFactNeighborX="38435" custLinFactNeighborY="47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F5E23-28EF-44D7-8C43-11E76D8C6237}" type="pres">
      <dgm:prSet presAssocID="{4350DCA1-D696-4251-8872-8A7E55997CFE}" presName="sp" presStyleCnt="0"/>
      <dgm:spPr/>
    </dgm:pt>
    <dgm:pt modelId="{C54C1114-8C5C-4364-840F-B491597B56D0}" type="pres">
      <dgm:prSet presAssocID="{2CCCD09E-FAFD-4A09-988A-14D782154640}" presName="linNode" presStyleCnt="0"/>
      <dgm:spPr/>
    </dgm:pt>
    <dgm:pt modelId="{3A058B22-846E-485A-BB82-C4E150981FEE}" type="pres">
      <dgm:prSet presAssocID="{2CCCD09E-FAFD-4A09-988A-14D782154640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A268B-6922-4C1D-8FFB-35335444CBC1}" type="pres">
      <dgm:prSet presAssocID="{077BF722-C38D-47F0-8BBB-1F29436AA6E6}" presName="sp" presStyleCnt="0"/>
      <dgm:spPr/>
    </dgm:pt>
    <dgm:pt modelId="{56D10026-1089-4676-A3FF-18C15853556B}" type="pres">
      <dgm:prSet presAssocID="{EEC1A096-47D1-4040-9FEF-ED05160C60DB}" presName="linNode" presStyleCnt="0"/>
      <dgm:spPr/>
    </dgm:pt>
    <dgm:pt modelId="{33E8332B-7F9D-4799-B4FF-C53FD9884A86}" type="pres">
      <dgm:prSet presAssocID="{EEC1A096-47D1-4040-9FEF-ED05160C60DB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9ECB2-D1F7-4384-ABA4-6DBA31244564}" type="pres">
      <dgm:prSet presAssocID="{4338D543-3C31-4D83-96D1-997CC6FF5BD4}" presName="sp" presStyleCnt="0"/>
      <dgm:spPr/>
    </dgm:pt>
    <dgm:pt modelId="{F9C77CE5-1753-4470-A812-A7C0082C824F}" type="pres">
      <dgm:prSet presAssocID="{EA7F2BCA-20F2-4724-8C25-44FD93DBFDF8}" presName="linNode" presStyleCnt="0"/>
      <dgm:spPr/>
    </dgm:pt>
    <dgm:pt modelId="{56959614-F3E2-42B3-A2E3-56FD46534CA2}" type="pres">
      <dgm:prSet presAssocID="{EA7F2BCA-20F2-4724-8C25-44FD93DBFDF8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637D1-6EAA-4533-B04A-FE647FED5157}" type="pres">
      <dgm:prSet presAssocID="{8C362E7D-FC54-4E79-8190-1382A6B9E0A9}" presName="sp" presStyleCnt="0"/>
      <dgm:spPr/>
    </dgm:pt>
    <dgm:pt modelId="{8379BEF6-5876-4E4D-8282-6E388E269F14}" type="pres">
      <dgm:prSet presAssocID="{0CA67B39-BAAA-424E-BE7C-01991F613E59}" presName="linNode" presStyleCnt="0"/>
      <dgm:spPr/>
    </dgm:pt>
    <dgm:pt modelId="{D8F82A75-76BC-40BE-8101-107A7540D911}" type="pres">
      <dgm:prSet presAssocID="{0CA67B39-BAAA-424E-BE7C-01991F613E59}" presName="parentText" presStyleLbl="node1" presStyleIdx="4" presStyleCnt="5" custScaleX="275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4F0ED-55B1-49B7-9865-B0308D8948A5}" type="presOf" srcId="{2470E965-587A-4C69-8DBF-DD4FF2F6F3EA}" destId="{C6EE5A7C-91E5-4721-88E2-2F2328F555B0}" srcOrd="0" destOrd="0" presId="urn:microsoft.com/office/officeart/2005/8/layout/vList5"/>
    <dgm:cxn modelId="{128324C1-5B55-4C55-A96B-A8BE48046B09}" type="presOf" srcId="{1E857580-1CC2-4367-A6A7-3947FC2A72B8}" destId="{3E0C0796-3ABF-4A7D-8F1B-E73F9FF82ECD}" srcOrd="0" destOrd="0" presId="urn:microsoft.com/office/officeart/2005/8/layout/vList5"/>
    <dgm:cxn modelId="{B8421316-2E41-44F0-A066-1F60AA68F5E6}" srcId="{1E857580-1CC2-4367-A6A7-3947FC2A72B8}" destId="{EA7F2BCA-20F2-4724-8C25-44FD93DBFDF8}" srcOrd="3" destOrd="0" parTransId="{A86BCEC7-82D1-4CC1-8B91-3B77D781285C}" sibTransId="{8C362E7D-FC54-4E79-8190-1382A6B9E0A9}"/>
    <dgm:cxn modelId="{8044E3B8-5275-4E4C-8B58-71BBAD5DD023}" srcId="{1E857580-1CC2-4367-A6A7-3947FC2A72B8}" destId="{2CCCD09E-FAFD-4A09-988A-14D782154640}" srcOrd="1" destOrd="0" parTransId="{338E999C-CECC-4071-BD62-BA854271A43C}" sibTransId="{077BF722-C38D-47F0-8BBB-1F29436AA6E6}"/>
    <dgm:cxn modelId="{3843EFC6-50E8-4126-814A-8011BA4A02A8}" srcId="{1E857580-1CC2-4367-A6A7-3947FC2A72B8}" destId="{2470E965-587A-4C69-8DBF-DD4FF2F6F3EA}" srcOrd="0" destOrd="0" parTransId="{2215A3C6-7AF4-447F-9681-B4D9C2811C45}" sibTransId="{4350DCA1-D696-4251-8872-8A7E55997CFE}"/>
    <dgm:cxn modelId="{63441103-529D-4F5F-8E17-A39C5E103907}" type="presOf" srcId="{0CA67B39-BAAA-424E-BE7C-01991F613E59}" destId="{D8F82A75-76BC-40BE-8101-107A7540D911}" srcOrd="0" destOrd="0" presId="urn:microsoft.com/office/officeart/2005/8/layout/vList5"/>
    <dgm:cxn modelId="{D6F07179-B9CE-474A-B46A-190B0FCA7D94}" type="presOf" srcId="{2CCCD09E-FAFD-4A09-988A-14D782154640}" destId="{3A058B22-846E-485A-BB82-C4E150981FEE}" srcOrd="0" destOrd="0" presId="urn:microsoft.com/office/officeart/2005/8/layout/vList5"/>
    <dgm:cxn modelId="{F958D850-B1CD-441A-9AC6-E3851D8A7037}" srcId="{1E857580-1CC2-4367-A6A7-3947FC2A72B8}" destId="{EEC1A096-47D1-4040-9FEF-ED05160C60DB}" srcOrd="2" destOrd="0" parTransId="{B288EC52-0DAF-40A6-8E66-A7FA8CE483B8}" sibTransId="{4338D543-3C31-4D83-96D1-997CC6FF5BD4}"/>
    <dgm:cxn modelId="{7F7ED673-0494-4F61-BA48-42345D68CCD0}" type="presOf" srcId="{EEC1A096-47D1-4040-9FEF-ED05160C60DB}" destId="{33E8332B-7F9D-4799-B4FF-C53FD9884A86}" srcOrd="0" destOrd="0" presId="urn:microsoft.com/office/officeart/2005/8/layout/vList5"/>
    <dgm:cxn modelId="{5DA6460A-EB2E-4FA7-92BE-85ACE51395F1}" type="presOf" srcId="{EA7F2BCA-20F2-4724-8C25-44FD93DBFDF8}" destId="{56959614-F3E2-42B3-A2E3-56FD46534CA2}" srcOrd="0" destOrd="0" presId="urn:microsoft.com/office/officeart/2005/8/layout/vList5"/>
    <dgm:cxn modelId="{C8709427-3508-47BE-A6CD-05D46BB04A4B}" srcId="{1E857580-1CC2-4367-A6A7-3947FC2A72B8}" destId="{0CA67B39-BAAA-424E-BE7C-01991F613E59}" srcOrd="4" destOrd="0" parTransId="{1B1F25E0-5B48-4B35-8314-AAD8225EF0A7}" sibTransId="{C01654D9-C8BA-48A6-B38D-A504D51FE48D}"/>
    <dgm:cxn modelId="{31ABF510-622B-4DFD-ADCA-F9B62E96637E}" type="presParOf" srcId="{3E0C0796-3ABF-4A7D-8F1B-E73F9FF82ECD}" destId="{8EAADBAB-1E98-44B3-944E-BF163B023221}" srcOrd="0" destOrd="0" presId="urn:microsoft.com/office/officeart/2005/8/layout/vList5"/>
    <dgm:cxn modelId="{678BA8A9-38F4-4214-8B53-EE42AF27A8CA}" type="presParOf" srcId="{8EAADBAB-1E98-44B3-944E-BF163B023221}" destId="{C6EE5A7C-91E5-4721-88E2-2F2328F555B0}" srcOrd="0" destOrd="0" presId="urn:microsoft.com/office/officeart/2005/8/layout/vList5"/>
    <dgm:cxn modelId="{EF33FC67-5D92-4E50-9E92-45533CFE9BE0}" type="presParOf" srcId="{3E0C0796-3ABF-4A7D-8F1B-E73F9FF82ECD}" destId="{D11F5E23-28EF-44D7-8C43-11E76D8C6237}" srcOrd="1" destOrd="0" presId="urn:microsoft.com/office/officeart/2005/8/layout/vList5"/>
    <dgm:cxn modelId="{788AAF22-06B5-447E-A737-E688DA68E7AC}" type="presParOf" srcId="{3E0C0796-3ABF-4A7D-8F1B-E73F9FF82ECD}" destId="{C54C1114-8C5C-4364-840F-B491597B56D0}" srcOrd="2" destOrd="0" presId="urn:microsoft.com/office/officeart/2005/8/layout/vList5"/>
    <dgm:cxn modelId="{4A1EE485-DAD7-445D-B299-EC8D0E3F31EC}" type="presParOf" srcId="{C54C1114-8C5C-4364-840F-B491597B56D0}" destId="{3A058B22-846E-485A-BB82-C4E150981FEE}" srcOrd="0" destOrd="0" presId="urn:microsoft.com/office/officeart/2005/8/layout/vList5"/>
    <dgm:cxn modelId="{6F2474D9-526C-4D58-8BCE-5DF15B6F48CC}" type="presParOf" srcId="{3E0C0796-3ABF-4A7D-8F1B-E73F9FF82ECD}" destId="{20BA268B-6922-4C1D-8FFB-35335444CBC1}" srcOrd="3" destOrd="0" presId="urn:microsoft.com/office/officeart/2005/8/layout/vList5"/>
    <dgm:cxn modelId="{3091C88F-8F0D-45D8-8CD3-567A0BBAC9E8}" type="presParOf" srcId="{3E0C0796-3ABF-4A7D-8F1B-E73F9FF82ECD}" destId="{56D10026-1089-4676-A3FF-18C15853556B}" srcOrd="4" destOrd="0" presId="urn:microsoft.com/office/officeart/2005/8/layout/vList5"/>
    <dgm:cxn modelId="{B1395F7C-9495-46E9-925C-077ECD619662}" type="presParOf" srcId="{56D10026-1089-4676-A3FF-18C15853556B}" destId="{33E8332B-7F9D-4799-B4FF-C53FD9884A86}" srcOrd="0" destOrd="0" presId="urn:microsoft.com/office/officeart/2005/8/layout/vList5"/>
    <dgm:cxn modelId="{503505F2-6E28-47D9-A6C7-E750D06D0F6B}" type="presParOf" srcId="{3E0C0796-3ABF-4A7D-8F1B-E73F9FF82ECD}" destId="{0089ECB2-D1F7-4384-ABA4-6DBA31244564}" srcOrd="5" destOrd="0" presId="urn:microsoft.com/office/officeart/2005/8/layout/vList5"/>
    <dgm:cxn modelId="{CA4A1929-BCBE-45F0-817E-3A577C7A13D8}" type="presParOf" srcId="{3E0C0796-3ABF-4A7D-8F1B-E73F9FF82ECD}" destId="{F9C77CE5-1753-4470-A812-A7C0082C824F}" srcOrd="6" destOrd="0" presId="urn:microsoft.com/office/officeart/2005/8/layout/vList5"/>
    <dgm:cxn modelId="{21E19C94-80F1-4DC4-A80E-B496AEF18C2D}" type="presParOf" srcId="{F9C77CE5-1753-4470-A812-A7C0082C824F}" destId="{56959614-F3E2-42B3-A2E3-56FD46534CA2}" srcOrd="0" destOrd="0" presId="urn:microsoft.com/office/officeart/2005/8/layout/vList5"/>
    <dgm:cxn modelId="{17FDCE80-EE01-47EA-AE98-69726B50EA46}" type="presParOf" srcId="{3E0C0796-3ABF-4A7D-8F1B-E73F9FF82ECD}" destId="{3DA637D1-6EAA-4533-B04A-FE647FED5157}" srcOrd="7" destOrd="0" presId="urn:microsoft.com/office/officeart/2005/8/layout/vList5"/>
    <dgm:cxn modelId="{8FB51B13-D2B1-42FF-9759-A595FA55DBD3}" type="presParOf" srcId="{3E0C0796-3ABF-4A7D-8F1B-E73F9FF82ECD}" destId="{8379BEF6-5876-4E4D-8282-6E388E269F14}" srcOrd="8" destOrd="0" presId="urn:microsoft.com/office/officeart/2005/8/layout/vList5"/>
    <dgm:cxn modelId="{305533DF-5321-4499-8DCD-A6438C68EE46}" type="presParOf" srcId="{8379BEF6-5876-4E4D-8282-6E388E269F14}" destId="{D8F82A75-76BC-40BE-8101-107A7540D9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A2B39-E1D5-4522-871C-AE7AFA9CC623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E8799EA0-6F96-4FC7-875A-4C4CB8F1C9DD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ICT</a:t>
          </a:r>
        </a:p>
        <a:p>
          <a:r>
            <a:rPr lang="en-US" dirty="0" smtClean="0"/>
            <a:t> </a:t>
          </a:r>
          <a:endParaRPr lang="en-US" dirty="0"/>
        </a:p>
      </dgm:t>
    </dgm:pt>
    <dgm:pt modelId="{72210D35-567C-40C9-9302-03EC006B0A38}" type="parTrans" cxnId="{E736894B-23A2-4A0A-9EB2-6DDCFC3A2047}">
      <dgm:prSet/>
      <dgm:spPr/>
      <dgm:t>
        <a:bodyPr/>
        <a:lstStyle/>
        <a:p>
          <a:endParaRPr lang="en-US"/>
        </a:p>
      </dgm:t>
    </dgm:pt>
    <dgm:pt modelId="{2D8DC00D-6103-417D-BF23-5321105B4B7D}" type="sibTrans" cxnId="{E736894B-23A2-4A0A-9EB2-6DDCFC3A2047}">
      <dgm:prSet/>
      <dgm:spPr/>
      <dgm:t>
        <a:bodyPr/>
        <a:lstStyle/>
        <a:p>
          <a:endParaRPr lang="en-US"/>
        </a:p>
      </dgm:t>
    </dgm:pt>
    <dgm:pt modelId="{F22E9F11-CAFC-45CA-828A-E74D15C6E83D}">
      <dgm:prSet phldrT="[Text]"/>
      <dgm:spPr/>
      <dgm:t>
        <a:bodyPr/>
        <a:lstStyle/>
        <a:p>
          <a:r>
            <a:rPr lang="en-US" dirty="0" smtClean="0"/>
            <a:t>Certified training centers </a:t>
          </a:r>
          <a:endParaRPr lang="en-US" dirty="0"/>
        </a:p>
      </dgm:t>
    </dgm:pt>
    <dgm:pt modelId="{119126E9-66F8-48FD-9075-C0453D716D70}" type="parTrans" cxnId="{B3749E10-EB14-4E7A-8171-4878DBD25173}">
      <dgm:prSet/>
      <dgm:spPr/>
      <dgm:t>
        <a:bodyPr/>
        <a:lstStyle/>
        <a:p>
          <a:endParaRPr lang="en-US"/>
        </a:p>
      </dgm:t>
    </dgm:pt>
    <dgm:pt modelId="{CA55B2C8-61FC-48F0-9443-DF5848058D36}" type="sibTrans" cxnId="{B3749E10-EB14-4E7A-8171-4878DBD25173}">
      <dgm:prSet/>
      <dgm:spPr/>
      <dgm:t>
        <a:bodyPr/>
        <a:lstStyle/>
        <a:p>
          <a:endParaRPr lang="en-US"/>
        </a:p>
      </dgm:t>
    </dgm:pt>
    <dgm:pt modelId="{CD3F0198-5B2C-4ADF-BE3B-8B5AD225139F}">
      <dgm:prSet phldrT="[Text]"/>
      <dgm:spPr/>
      <dgm:t>
        <a:bodyPr/>
        <a:lstStyle/>
        <a:p>
          <a:r>
            <a:rPr lang="en-US" dirty="0" smtClean="0"/>
            <a:t>Development of quality ICT infrastructure </a:t>
          </a:r>
          <a:endParaRPr lang="en-US" dirty="0"/>
        </a:p>
      </dgm:t>
    </dgm:pt>
    <dgm:pt modelId="{4282518C-BCA5-42FF-894B-75420B4895C5}" type="parTrans" cxnId="{B36C75AC-DACC-46F8-AD93-E9CB14CBFC09}">
      <dgm:prSet/>
      <dgm:spPr/>
      <dgm:t>
        <a:bodyPr/>
        <a:lstStyle/>
        <a:p>
          <a:endParaRPr lang="en-US"/>
        </a:p>
      </dgm:t>
    </dgm:pt>
    <dgm:pt modelId="{206ECEAC-130E-4251-9B63-B1B01DF060B9}" type="sibTrans" cxnId="{B36C75AC-DACC-46F8-AD93-E9CB14CBFC09}">
      <dgm:prSet/>
      <dgm:spPr/>
      <dgm:t>
        <a:bodyPr/>
        <a:lstStyle/>
        <a:p>
          <a:endParaRPr lang="en-US"/>
        </a:p>
      </dgm:t>
    </dgm:pt>
    <dgm:pt modelId="{5D951054-E5FF-403D-ACCD-83221804A5B5}">
      <dgm:prSet phldrT="[Text]"/>
      <dgm:spPr/>
      <dgm:t>
        <a:bodyPr/>
        <a:lstStyle/>
        <a:p>
          <a:r>
            <a:rPr lang="en-US" dirty="0" smtClean="0"/>
            <a:t>ICT</a:t>
          </a:r>
          <a:endParaRPr lang="en-US" dirty="0"/>
        </a:p>
      </dgm:t>
    </dgm:pt>
    <dgm:pt modelId="{791A7D00-D1DA-4BCE-9053-658C27F5FAF2}" type="parTrans" cxnId="{8574E087-7F7F-4870-9B65-FE6F0CC7E57D}">
      <dgm:prSet/>
      <dgm:spPr/>
      <dgm:t>
        <a:bodyPr/>
        <a:lstStyle/>
        <a:p>
          <a:endParaRPr lang="en-US"/>
        </a:p>
      </dgm:t>
    </dgm:pt>
    <dgm:pt modelId="{D238D87F-884D-4DE7-B4FA-97031BD82F19}" type="sibTrans" cxnId="{8574E087-7F7F-4870-9B65-FE6F0CC7E57D}">
      <dgm:prSet/>
      <dgm:spPr/>
      <dgm:t>
        <a:bodyPr/>
        <a:lstStyle/>
        <a:p>
          <a:endParaRPr lang="en-US"/>
        </a:p>
      </dgm:t>
    </dgm:pt>
    <dgm:pt modelId="{61CF8434-6054-44A0-A3C6-0F583535E13B}">
      <dgm:prSet phldrT="[Text]"/>
      <dgm:spPr/>
      <dgm:t>
        <a:bodyPr/>
        <a:lstStyle/>
        <a:p>
          <a:r>
            <a:rPr lang="en-US" dirty="0" smtClean="0"/>
            <a:t>Business Process Outsourcing </a:t>
          </a:r>
          <a:endParaRPr lang="en-US" dirty="0"/>
        </a:p>
      </dgm:t>
    </dgm:pt>
    <dgm:pt modelId="{46CF21B7-2DCA-4DB8-A2DB-279D6929AF71}" type="parTrans" cxnId="{8C3E7AE1-0897-43FD-9E2E-8D2529658A6E}">
      <dgm:prSet/>
      <dgm:spPr/>
      <dgm:t>
        <a:bodyPr/>
        <a:lstStyle/>
        <a:p>
          <a:endParaRPr lang="en-US"/>
        </a:p>
      </dgm:t>
    </dgm:pt>
    <dgm:pt modelId="{988F84D5-A736-4179-B1D2-747A2F735F86}" type="sibTrans" cxnId="{8C3E7AE1-0897-43FD-9E2E-8D2529658A6E}">
      <dgm:prSet/>
      <dgm:spPr/>
      <dgm:t>
        <a:bodyPr/>
        <a:lstStyle/>
        <a:p>
          <a:endParaRPr lang="en-US"/>
        </a:p>
      </dgm:t>
    </dgm:pt>
    <dgm:pt modelId="{5C904800-F991-469F-B50D-203237B31260}">
      <dgm:prSet phldrT="[Text]"/>
      <dgm:spPr/>
      <dgm:t>
        <a:bodyPr/>
        <a:lstStyle/>
        <a:p>
          <a:r>
            <a:rPr lang="en-US" dirty="0" smtClean="0"/>
            <a:t>ICT</a:t>
          </a:r>
          <a:endParaRPr lang="en-US" dirty="0"/>
        </a:p>
      </dgm:t>
    </dgm:pt>
    <dgm:pt modelId="{79A4DBB2-FC4A-4697-B0B3-5335D0D30222}" type="parTrans" cxnId="{904D606D-4834-4198-BAF5-E9CFAFDCD3EF}">
      <dgm:prSet/>
      <dgm:spPr/>
      <dgm:t>
        <a:bodyPr/>
        <a:lstStyle/>
        <a:p>
          <a:endParaRPr lang="en-US"/>
        </a:p>
      </dgm:t>
    </dgm:pt>
    <dgm:pt modelId="{28536E22-557C-44DE-BABF-35DD5E057C8B}" type="sibTrans" cxnId="{904D606D-4834-4198-BAF5-E9CFAFDCD3EF}">
      <dgm:prSet/>
      <dgm:spPr/>
      <dgm:t>
        <a:bodyPr/>
        <a:lstStyle/>
        <a:p>
          <a:endParaRPr lang="en-US"/>
        </a:p>
      </dgm:t>
    </dgm:pt>
    <dgm:pt modelId="{95CA6065-6D37-49E4-9DE2-132216F6029A}">
      <dgm:prSet phldrT="[Text]"/>
      <dgm:spPr/>
      <dgm:t>
        <a:bodyPr/>
        <a:lstStyle/>
        <a:p>
          <a:r>
            <a:rPr lang="en-US" dirty="0" smtClean="0"/>
            <a:t>Soft ware development and services</a:t>
          </a:r>
          <a:endParaRPr lang="en-US" dirty="0"/>
        </a:p>
      </dgm:t>
    </dgm:pt>
    <dgm:pt modelId="{067107E8-3355-4620-90CE-9495F0795A61}" type="parTrans" cxnId="{3241074A-F2EF-416E-8DCA-DBF10C5B57BF}">
      <dgm:prSet/>
      <dgm:spPr/>
      <dgm:t>
        <a:bodyPr/>
        <a:lstStyle/>
        <a:p>
          <a:endParaRPr lang="en-US"/>
        </a:p>
      </dgm:t>
    </dgm:pt>
    <dgm:pt modelId="{52845819-4F29-4EA8-8FD4-AD72DBCA005F}" type="sibTrans" cxnId="{3241074A-F2EF-416E-8DCA-DBF10C5B57BF}">
      <dgm:prSet/>
      <dgm:spPr/>
      <dgm:t>
        <a:bodyPr/>
        <a:lstStyle/>
        <a:p>
          <a:endParaRPr lang="en-US"/>
        </a:p>
      </dgm:t>
    </dgm:pt>
    <dgm:pt modelId="{B97447B1-4961-4A42-8AB2-BF2788E84B3C}">
      <dgm:prSet phldrT="[Text]"/>
      <dgm:spPr/>
      <dgm:t>
        <a:bodyPr/>
        <a:lstStyle/>
        <a:p>
          <a:r>
            <a:rPr lang="en-US" dirty="0" smtClean="0"/>
            <a:t>Hardware manufacturing and Assembly </a:t>
          </a:r>
          <a:endParaRPr lang="en-US" dirty="0"/>
        </a:p>
      </dgm:t>
    </dgm:pt>
    <dgm:pt modelId="{7D6F5BEB-E154-46EF-B1B3-49CCB8EB7394}" type="parTrans" cxnId="{C9094100-7A98-464D-95C3-A7A8514B3620}">
      <dgm:prSet/>
      <dgm:spPr/>
      <dgm:t>
        <a:bodyPr/>
        <a:lstStyle/>
        <a:p>
          <a:endParaRPr lang="en-US"/>
        </a:p>
      </dgm:t>
    </dgm:pt>
    <dgm:pt modelId="{E7E7280A-DA91-4392-85DF-F88AFD9C368F}" type="sibTrans" cxnId="{C9094100-7A98-464D-95C3-A7A8514B3620}">
      <dgm:prSet/>
      <dgm:spPr/>
      <dgm:t>
        <a:bodyPr/>
        <a:lstStyle/>
        <a:p>
          <a:endParaRPr lang="en-US"/>
        </a:p>
      </dgm:t>
    </dgm:pt>
    <dgm:pt modelId="{0158B814-9E5D-4AC1-A263-B0945786E723}" type="pres">
      <dgm:prSet presAssocID="{484A2B39-E1D5-4522-871C-AE7AFA9CC6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B1B93B-78FC-431F-9C3B-46304C5A0E2D}" type="pres">
      <dgm:prSet presAssocID="{E8799EA0-6F96-4FC7-875A-4C4CB8F1C9DD}" presName="linNode" presStyleCnt="0"/>
      <dgm:spPr/>
    </dgm:pt>
    <dgm:pt modelId="{528EC0FA-6F6B-4B05-9521-C2B93ED64D1E}" type="pres">
      <dgm:prSet presAssocID="{E8799EA0-6F96-4FC7-875A-4C4CB8F1C9D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8CEFC-3D6B-421A-B120-470D988F4CFC}" type="pres">
      <dgm:prSet presAssocID="{E8799EA0-6F96-4FC7-875A-4C4CB8F1C9D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F071D-BCBF-4C90-8360-B238CDF314E2}" type="pres">
      <dgm:prSet presAssocID="{2D8DC00D-6103-417D-BF23-5321105B4B7D}" presName="sp" presStyleCnt="0"/>
      <dgm:spPr/>
    </dgm:pt>
    <dgm:pt modelId="{BB186F64-E30E-4CA5-8988-6933E9EDB9D4}" type="pres">
      <dgm:prSet presAssocID="{5D951054-E5FF-403D-ACCD-83221804A5B5}" presName="linNode" presStyleCnt="0"/>
      <dgm:spPr/>
    </dgm:pt>
    <dgm:pt modelId="{D5909AC8-36EA-4F28-8DEE-CE3E59C1E35D}" type="pres">
      <dgm:prSet presAssocID="{5D951054-E5FF-403D-ACCD-83221804A5B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330FE-81DA-4A86-AA4E-A58591339EAA}" type="pres">
      <dgm:prSet presAssocID="{5D951054-E5FF-403D-ACCD-83221804A5B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698F4-6AA8-4142-958F-A67CBBEF0FE2}" type="pres">
      <dgm:prSet presAssocID="{D238D87F-884D-4DE7-B4FA-97031BD82F19}" presName="sp" presStyleCnt="0"/>
      <dgm:spPr/>
    </dgm:pt>
    <dgm:pt modelId="{F3CDCD3C-7D69-412E-9FDA-E7D774C04595}" type="pres">
      <dgm:prSet presAssocID="{5C904800-F991-469F-B50D-203237B31260}" presName="linNode" presStyleCnt="0"/>
      <dgm:spPr/>
    </dgm:pt>
    <dgm:pt modelId="{CBDBAF81-C7F8-46EF-BAF4-12B4CDFE21A5}" type="pres">
      <dgm:prSet presAssocID="{5C904800-F991-469F-B50D-203237B3126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C24DE-F063-4507-95F3-0D26F4596D76}" type="pres">
      <dgm:prSet presAssocID="{5C904800-F991-469F-B50D-203237B3126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5C121-D156-4BD1-A57A-941C9578F0BB}" type="presOf" srcId="{61CF8434-6054-44A0-A3C6-0F583535E13B}" destId="{3A0330FE-81DA-4A86-AA4E-A58591339EAA}" srcOrd="0" destOrd="0" presId="urn:microsoft.com/office/officeart/2005/8/layout/vList5"/>
    <dgm:cxn modelId="{3241074A-F2EF-416E-8DCA-DBF10C5B57BF}" srcId="{5C904800-F991-469F-B50D-203237B31260}" destId="{95CA6065-6D37-49E4-9DE2-132216F6029A}" srcOrd="0" destOrd="0" parTransId="{067107E8-3355-4620-90CE-9495F0795A61}" sibTransId="{52845819-4F29-4EA8-8FD4-AD72DBCA005F}"/>
    <dgm:cxn modelId="{8C3E7AE1-0897-43FD-9E2E-8D2529658A6E}" srcId="{5D951054-E5FF-403D-ACCD-83221804A5B5}" destId="{61CF8434-6054-44A0-A3C6-0F583535E13B}" srcOrd="0" destOrd="0" parTransId="{46CF21B7-2DCA-4DB8-A2DB-279D6929AF71}" sibTransId="{988F84D5-A736-4179-B1D2-747A2F735F86}"/>
    <dgm:cxn modelId="{B36C75AC-DACC-46F8-AD93-E9CB14CBFC09}" srcId="{E8799EA0-6F96-4FC7-875A-4C4CB8F1C9DD}" destId="{CD3F0198-5B2C-4ADF-BE3B-8B5AD225139F}" srcOrd="1" destOrd="0" parTransId="{4282518C-BCA5-42FF-894B-75420B4895C5}" sibTransId="{206ECEAC-130E-4251-9B63-B1B01DF060B9}"/>
    <dgm:cxn modelId="{C9094100-7A98-464D-95C3-A7A8514B3620}" srcId="{5C904800-F991-469F-B50D-203237B31260}" destId="{B97447B1-4961-4A42-8AB2-BF2788E84B3C}" srcOrd="1" destOrd="0" parTransId="{7D6F5BEB-E154-46EF-B1B3-49CCB8EB7394}" sibTransId="{E7E7280A-DA91-4392-85DF-F88AFD9C368F}"/>
    <dgm:cxn modelId="{E736894B-23A2-4A0A-9EB2-6DDCFC3A2047}" srcId="{484A2B39-E1D5-4522-871C-AE7AFA9CC623}" destId="{E8799EA0-6F96-4FC7-875A-4C4CB8F1C9DD}" srcOrd="0" destOrd="0" parTransId="{72210D35-567C-40C9-9302-03EC006B0A38}" sibTransId="{2D8DC00D-6103-417D-BF23-5321105B4B7D}"/>
    <dgm:cxn modelId="{CE345D35-4988-4F8F-A61D-6009BFE8453A}" type="presOf" srcId="{484A2B39-E1D5-4522-871C-AE7AFA9CC623}" destId="{0158B814-9E5D-4AC1-A263-B0945786E723}" srcOrd="0" destOrd="0" presId="urn:microsoft.com/office/officeart/2005/8/layout/vList5"/>
    <dgm:cxn modelId="{904D606D-4834-4198-BAF5-E9CFAFDCD3EF}" srcId="{484A2B39-E1D5-4522-871C-AE7AFA9CC623}" destId="{5C904800-F991-469F-B50D-203237B31260}" srcOrd="2" destOrd="0" parTransId="{79A4DBB2-FC4A-4697-B0B3-5335D0D30222}" sibTransId="{28536E22-557C-44DE-BABF-35DD5E057C8B}"/>
    <dgm:cxn modelId="{01328055-8CA8-402C-9917-75C74B543CDE}" type="presOf" srcId="{B97447B1-4961-4A42-8AB2-BF2788E84B3C}" destId="{047C24DE-F063-4507-95F3-0D26F4596D76}" srcOrd="0" destOrd="1" presId="urn:microsoft.com/office/officeart/2005/8/layout/vList5"/>
    <dgm:cxn modelId="{B3749E10-EB14-4E7A-8171-4878DBD25173}" srcId="{E8799EA0-6F96-4FC7-875A-4C4CB8F1C9DD}" destId="{F22E9F11-CAFC-45CA-828A-E74D15C6E83D}" srcOrd="0" destOrd="0" parTransId="{119126E9-66F8-48FD-9075-C0453D716D70}" sibTransId="{CA55B2C8-61FC-48F0-9443-DF5848058D36}"/>
    <dgm:cxn modelId="{8D097898-82EA-491D-89C7-83A7D1B3049F}" type="presOf" srcId="{95CA6065-6D37-49E4-9DE2-132216F6029A}" destId="{047C24DE-F063-4507-95F3-0D26F4596D76}" srcOrd="0" destOrd="0" presId="urn:microsoft.com/office/officeart/2005/8/layout/vList5"/>
    <dgm:cxn modelId="{4EF22567-6292-4013-A501-A72408EAF498}" type="presOf" srcId="{F22E9F11-CAFC-45CA-828A-E74D15C6E83D}" destId="{5228CEFC-3D6B-421A-B120-470D988F4CFC}" srcOrd="0" destOrd="0" presId="urn:microsoft.com/office/officeart/2005/8/layout/vList5"/>
    <dgm:cxn modelId="{A2CAB5C2-53A5-4267-9103-CCB1D3CE26AF}" type="presOf" srcId="{5D951054-E5FF-403D-ACCD-83221804A5B5}" destId="{D5909AC8-36EA-4F28-8DEE-CE3E59C1E35D}" srcOrd="0" destOrd="0" presId="urn:microsoft.com/office/officeart/2005/8/layout/vList5"/>
    <dgm:cxn modelId="{5A1D8178-4804-47CC-9CDC-9B3AACA3F5F1}" type="presOf" srcId="{E8799EA0-6F96-4FC7-875A-4C4CB8F1C9DD}" destId="{528EC0FA-6F6B-4B05-9521-C2B93ED64D1E}" srcOrd="0" destOrd="0" presId="urn:microsoft.com/office/officeart/2005/8/layout/vList5"/>
    <dgm:cxn modelId="{8574E087-7F7F-4870-9B65-FE6F0CC7E57D}" srcId="{484A2B39-E1D5-4522-871C-AE7AFA9CC623}" destId="{5D951054-E5FF-403D-ACCD-83221804A5B5}" srcOrd="1" destOrd="0" parTransId="{791A7D00-D1DA-4BCE-9053-658C27F5FAF2}" sibTransId="{D238D87F-884D-4DE7-B4FA-97031BD82F19}"/>
    <dgm:cxn modelId="{22D7ADB5-5429-401D-B31E-9E0589BE78BB}" type="presOf" srcId="{CD3F0198-5B2C-4ADF-BE3B-8B5AD225139F}" destId="{5228CEFC-3D6B-421A-B120-470D988F4CFC}" srcOrd="0" destOrd="1" presId="urn:microsoft.com/office/officeart/2005/8/layout/vList5"/>
    <dgm:cxn modelId="{68AFE518-25E7-403C-A717-53CEE05F97D6}" type="presOf" srcId="{5C904800-F991-469F-B50D-203237B31260}" destId="{CBDBAF81-C7F8-46EF-BAF4-12B4CDFE21A5}" srcOrd="0" destOrd="0" presId="urn:microsoft.com/office/officeart/2005/8/layout/vList5"/>
    <dgm:cxn modelId="{9677D421-8BAF-47B2-97CF-B968E9F2FBE6}" type="presParOf" srcId="{0158B814-9E5D-4AC1-A263-B0945786E723}" destId="{B9B1B93B-78FC-431F-9C3B-46304C5A0E2D}" srcOrd="0" destOrd="0" presId="urn:microsoft.com/office/officeart/2005/8/layout/vList5"/>
    <dgm:cxn modelId="{80FFA972-B8AC-4924-9BF6-82F380D86289}" type="presParOf" srcId="{B9B1B93B-78FC-431F-9C3B-46304C5A0E2D}" destId="{528EC0FA-6F6B-4B05-9521-C2B93ED64D1E}" srcOrd="0" destOrd="0" presId="urn:microsoft.com/office/officeart/2005/8/layout/vList5"/>
    <dgm:cxn modelId="{9862F3B2-CA42-4735-BBA1-E0491FB6AB2F}" type="presParOf" srcId="{B9B1B93B-78FC-431F-9C3B-46304C5A0E2D}" destId="{5228CEFC-3D6B-421A-B120-470D988F4CFC}" srcOrd="1" destOrd="0" presId="urn:microsoft.com/office/officeart/2005/8/layout/vList5"/>
    <dgm:cxn modelId="{63A0F449-258B-4E30-9E52-E7A458BA6C3F}" type="presParOf" srcId="{0158B814-9E5D-4AC1-A263-B0945786E723}" destId="{6BCF071D-BCBF-4C90-8360-B238CDF314E2}" srcOrd="1" destOrd="0" presId="urn:microsoft.com/office/officeart/2005/8/layout/vList5"/>
    <dgm:cxn modelId="{85D8EB3E-4AAB-47E8-8512-3D985EC87C3D}" type="presParOf" srcId="{0158B814-9E5D-4AC1-A263-B0945786E723}" destId="{BB186F64-E30E-4CA5-8988-6933E9EDB9D4}" srcOrd="2" destOrd="0" presId="urn:microsoft.com/office/officeart/2005/8/layout/vList5"/>
    <dgm:cxn modelId="{225259CB-0912-4FB1-90BD-7EB01212E8C0}" type="presParOf" srcId="{BB186F64-E30E-4CA5-8988-6933E9EDB9D4}" destId="{D5909AC8-36EA-4F28-8DEE-CE3E59C1E35D}" srcOrd="0" destOrd="0" presId="urn:microsoft.com/office/officeart/2005/8/layout/vList5"/>
    <dgm:cxn modelId="{B8441F03-385D-4CE0-A690-F611FAFEFC9E}" type="presParOf" srcId="{BB186F64-E30E-4CA5-8988-6933E9EDB9D4}" destId="{3A0330FE-81DA-4A86-AA4E-A58591339EAA}" srcOrd="1" destOrd="0" presId="urn:microsoft.com/office/officeart/2005/8/layout/vList5"/>
    <dgm:cxn modelId="{61E9EC75-866A-4BA5-BB5C-1EA68B9AC61E}" type="presParOf" srcId="{0158B814-9E5D-4AC1-A263-B0945786E723}" destId="{72E698F4-6AA8-4142-958F-A67CBBEF0FE2}" srcOrd="3" destOrd="0" presId="urn:microsoft.com/office/officeart/2005/8/layout/vList5"/>
    <dgm:cxn modelId="{755AD245-D744-4F95-A69C-FAD721647376}" type="presParOf" srcId="{0158B814-9E5D-4AC1-A263-B0945786E723}" destId="{F3CDCD3C-7D69-412E-9FDA-E7D774C04595}" srcOrd="4" destOrd="0" presId="urn:microsoft.com/office/officeart/2005/8/layout/vList5"/>
    <dgm:cxn modelId="{8208466E-5D19-4E64-9F02-8AE14F998518}" type="presParOf" srcId="{F3CDCD3C-7D69-412E-9FDA-E7D774C04595}" destId="{CBDBAF81-C7F8-46EF-BAF4-12B4CDFE21A5}" srcOrd="0" destOrd="0" presId="urn:microsoft.com/office/officeart/2005/8/layout/vList5"/>
    <dgm:cxn modelId="{273B1FB9-E3EC-4534-A331-37F845151985}" type="presParOf" srcId="{F3CDCD3C-7D69-412E-9FDA-E7D774C04595}" destId="{047C24DE-F063-4507-95F3-0D26F4596D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AD189-29FA-4C1D-A951-607AEEF50170}" type="doc">
      <dgm:prSet loTypeId="urn:microsoft.com/office/officeart/2011/layout/HexagonRadial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35F86BAD-4B5B-4FFE-ACC0-5FF5CA11D306}">
      <dgm:prSet phldrT="[Text]" custT="1"/>
      <dgm:spPr/>
      <dgm:t>
        <a:bodyPr/>
        <a:lstStyle/>
        <a:p>
          <a:r>
            <a:rPr lang="en-US" sz="1400" dirty="0" smtClean="0"/>
            <a:t>Uganda Investment Authority (Investment promotion, facilitation and monitoring)</a:t>
          </a:r>
          <a:endParaRPr lang="en-US" sz="1400" dirty="0"/>
        </a:p>
      </dgm:t>
    </dgm:pt>
    <dgm:pt modelId="{53FF6874-5762-4C4A-9CB4-C2BD4AE23FF6}" type="parTrans" cxnId="{8AE77412-D17D-4970-8B0F-7D2D40E7C7FC}">
      <dgm:prSet/>
      <dgm:spPr/>
      <dgm:t>
        <a:bodyPr/>
        <a:lstStyle/>
        <a:p>
          <a:endParaRPr lang="en-US"/>
        </a:p>
      </dgm:t>
    </dgm:pt>
    <dgm:pt modelId="{E09C365C-6E00-4F7F-8419-CE9417B8A090}" type="sibTrans" cxnId="{8AE77412-D17D-4970-8B0F-7D2D40E7C7FC}">
      <dgm:prSet/>
      <dgm:spPr/>
      <dgm:t>
        <a:bodyPr/>
        <a:lstStyle/>
        <a:p>
          <a:endParaRPr lang="en-US"/>
        </a:p>
      </dgm:t>
    </dgm:pt>
    <dgm:pt modelId="{C17E449B-ACF0-4F40-A7CA-3480C419C3F1}">
      <dgm:prSet phldrT="[Text]" custT="1"/>
      <dgm:spPr/>
      <dgm:t>
        <a:bodyPr/>
        <a:lstStyle/>
        <a:p>
          <a:r>
            <a:rPr lang="en-US" sz="1400" dirty="0" smtClean="0"/>
            <a:t>Business Registration (URSB)</a:t>
          </a:r>
          <a:endParaRPr lang="en-US" sz="1400" dirty="0"/>
        </a:p>
      </dgm:t>
    </dgm:pt>
    <dgm:pt modelId="{2395F2FD-EB00-49E5-A858-4B2D950C8B96}" type="parTrans" cxnId="{31967D80-9383-49C4-8D25-3BB79F4D054A}">
      <dgm:prSet/>
      <dgm:spPr/>
      <dgm:t>
        <a:bodyPr/>
        <a:lstStyle/>
        <a:p>
          <a:endParaRPr lang="en-US"/>
        </a:p>
      </dgm:t>
    </dgm:pt>
    <dgm:pt modelId="{14DCBA3B-F2C1-4A23-89B7-BDE9B9CC964B}" type="sibTrans" cxnId="{31967D80-9383-49C4-8D25-3BB79F4D054A}">
      <dgm:prSet/>
      <dgm:spPr/>
      <dgm:t>
        <a:bodyPr/>
        <a:lstStyle/>
        <a:p>
          <a:endParaRPr lang="en-US"/>
        </a:p>
      </dgm:t>
    </dgm:pt>
    <dgm:pt modelId="{96E7C15C-4D57-47B5-96ED-CA4DEE093034}">
      <dgm:prSet phldrT="[Text]" custT="1"/>
      <dgm:spPr/>
      <dgm:t>
        <a:bodyPr/>
        <a:lstStyle/>
        <a:p>
          <a:r>
            <a:rPr lang="en-US" sz="1400" dirty="0" smtClean="0"/>
            <a:t>Tax Advisory &amp; registration (URA) </a:t>
          </a:r>
          <a:endParaRPr lang="en-US" sz="1400" dirty="0"/>
        </a:p>
      </dgm:t>
    </dgm:pt>
    <dgm:pt modelId="{85B185F8-C3C2-4CB7-9F9A-AD7E8A6D4095}" type="parTrans" cxnId="{D8B6C2A3-9130-4A95-9255-6EC88B1A8288}">
      <dgm:prSet/>
      <dgm:spPr/>
      <dgm:t>
        <a:bodyPr/>
        <a:lstStyle/>
        <a:p>
          <a:endParaRPr lang="en-US"/>
        </a:p>
      </dgm:t>
    </dgm:pt>
    <dgm:pt modelId="{EF67DCBA-27D6-4779-A926-18CAF19820D9}" type="sibTrans" cxnId="{D8B6C2A3-9130-4A95-9255-6EC88B1A8288}">
      <dgm:prSet/>
      <dgm:spPr/>
      <dgm:t>
        <a:bodyPr/>
        <a:lstStyle/>
        <a:p>
          <a:endParaRPr lang="en-US"/>
        </a:p>
      </dgm:t>
    </dgm:pt>
    <dgm:pt modelId="{43E43969-5194-45B8-B0CD-522A74C77201}">
      <dgm:prSet phldrT="[Text]" custT="1"/>
      <dgm:spPr/>
      <dgm:t>
        <a:bodyPr/>
        <a:lstStyle/>
        <a:p>
          <a:r>
            <a:rPr lang="en-US" sz="1400" dirty="0" smtClean="0"/>
            <a:t>Immigration (DCIC)</a:t>
          </a:r>
          <a:endParaRPr lang="en-US" sz="1400" dirty="0"/>
        </a:p>
      </dgm:t>
    </dgm:pt>
    <dgm:pt modelId="{2AF52B98-FFF7-4D5D-9CAB-C3C0F98F3694}" type="parTrans" cxnId="{E839ECC9-B66F-47D8-8EA0-559DCC18457B}">
      <dgm:prSet/>
      <dgm:spPr/>
      <dgm:t>
        <a:bodyPr/>
        <a:lstStyle/>
        <a:p>
          <a:endParaRPr lang="en-US"/>
        </a:p>
      </dgm:t>
    </dgm:pt>
    <dgm:pt modelId="{A38CFE78-8511-464C-9C74-282699114149}" type="sibTrans" cxnId="{E839ECC9-B66F-47D8-8EA0-559DCC18457B}">
      <dgm:prSet/>
      <dgm:spPr/>
      <dgm:t>
        <a:bodyPr/>
        <a:lstStyle/>
        <a:p>
          <a:endParaRPr lang="en-US"/>
        </a:p>
      </dgm:t>
    </dgm:pt>
    <dgm:pt modelId="{1AE503ED-B1D6-4855-868C-767BAB56B80D}">
      <dgm:prSet phldrT="[Text]" custT="1"/>
      <dgm:spPr/>
      <dgm:t>
        <a:bodyPr/>
        <a:lstStyle/>
        <a:p>
          <a:r>
            <a:rPr lang="en-US" sz="1400" dirty="0" smtClean="0"/>
            <a:t>Environmental Advice &amp; Compliance (NEMA)</a:t>
          </a:r>
          <a:endParaRPr lang="en-US" sz="1400" dirty="0"/>
        </a:p>
      </dgm:t>
    </dgm:pt>
    <dgm:pt modelId="{57E92D24-9313-4886-AB62-DFE53CD4114C}" type="parTrans" cxnId="{123FA9EE-26D3-439A-AABC-6EB513F13F21}">
      <dgm:prSet/>
      <dgm:spPr/>
      <dgm:t>
        <a:bodyPr/>
        <a:lstStyle/>
        <a:p>
          <a:endParaRPr lang="en-US"/>
        </a:p>
      </dgm:t>
    </dgm:pt>
    <dgm:pt modelId="{C38B4D1E-87E8-44C8-A2BE-8D5D32EE95BB}" type="sibTrans" cxnId="{123FA9EE-26D3-439A-AABC-6EB513F13F21}">
      <dgm:prSet/>
      <dgm:spPr/>
      <dgm:t>
        <a:bodyPr/>
        <a:lstStyle/>
        <a:p>
          <a:endParaRPr lang="en-US"/>
        </a:p>
      </dgm:t>
    </dgm:pt>
    <dgm:pt modelId="{7A8F7064-3A69-4EA2-AD41-E0B2784FD338}">
      <dgm:prSet phldrT="[Text]" custT="1"/>
      <dgm:spPr/>
      <dgm:t>
        <a:bodyPr/>
        <a:lstStyle/>
        <a:p>
          <a:r>
            <a:rPr lang="en-US" sz="1400" dirty="0" smtClean="0"/>
            <a:t>Standards Certification</a:t>
          </a:r>
        </a:p>
        <a:p>
          <a:r>
            <a:rPr lang="en-US" sz="1400" dirty="0" smtClean="0"/>
            <a:t>(UNBS)</a:t>
          </a:r>
          <a:endParaRPr lang="en-US" sz="1400" dirty="0"/>
        </a:p>
      </dgm:t>
    </dgm:pt>
    <dgm:pt modelId="{DB0AFB1E-9D93-410C-83A3-BC461153394C}" type="parTrans" cxnId="{E134CDD0-09B4-435E-9251-3E1023AF9585}">
      <dgm:prSet/>
      <dgm:spPr/>
      <dgm:t>
        <a:bodyPr/>
        <a:lstStyle/>
        <a:p>
          <a:endParaRPr lang="en-US"/>
        </a:p>
      </dgm:t>
    </dgm:pt>
    <dgm:pt modelId="{55073D49-C570-4AE3-B5E1-49116505EA16}" type="sibTrans" cxnId="{E134CDD0-09B4-435E-9251-3E1023AF9585}">
      <dgm:prSet/>
      <dgm:spPr/>
      <dgm:t>
        <a:bodyPr/>
        <a:lstStyle/>
        <a:p>
          <a:endParaRPr lang="en-US"/>
        </a:p>
      </dgm:t>
    </dgm:pt>
    <dgm:pt modelId="{1E02AD47-FF33-4497-8B6D-478FBBDC24E4}">
      <dgm:prSet phldrT="[Text]" custT="1"/>
      <dgm:spPr/>
      <dgm:t>
        <a:bodyPr/>
        <a:lstStyle/>
        <a:p>
          <a:r>
            <a:rPr lang="en-US" sz="1400" dirty="0" smtClean="0"/>
            <a:t>Lands verification (Lands Registry</a:t>
          </a:r>
          <a:r>
            <a:rPr lang="en-US" sz="1000" dirty="0" smtClean="0"/>
            <a:t>)</a:t>
          </a:r>
          <a:endParaRPr lang="en-US" sz="1000" dirty="0"/>
        </a:p>
      </dgm:t>
    </dgm:pt>
    <dgm:pt modelId="{D7E4A450-F18A-437E-91E4-E1FB63EA7E02}" type="parTrans" cxnId="{A89E5718-11C1-4A2F-B2B2-0C8DDF8F947F}">
      <dgm:prSet/>
      <dgm:spPr/>
      <dgm:t>
        <a:bodyPr/>
        <a:lstStyle/>
        <a:p>
          <a:endParaRPr lang="en-US"/>
        </a:p>
      </dgm:t>
    </dgm:pt>
    <dgm:pt modelId="{0F346D3B-687E-459B-B750-63766A70F94E}" type="sibTrans" cxnId="{A89E5718-11C1-4A2F-B2B2-0C8DDF8F947F}">
      <dgm:prSet/>
      <dgm:spPr/>
      <dgm:t>
        <a:bodyPr/>
        <a:lstStyle/>
        <a:p>
          <a:endParaRPr lang="en-US"/>
        </a:p>
      </dgm:t>
    </dgm:pt>
    <dgm:pt modelId="{44921B65-D090-448F-9899-FF75246C0425}">
      <dgm:prSet phldrT="[Text]"/>
      <dgm:spPr/>
      <dgm:t>
        <a:bodyPr/>
        <a:lstStyle/>
        <a:p>
          <a:endParaRPr lang="en-US"/>
        </a:p>
      </dgm:t>
    </dgm:pt>
    <dgm:pt modelId="{3DB8F5A7-E30A-4DB2-B4A9-D8F99490608B}" type="parTrans" cxnId="{BD3D3EBE-E119-40B3-BAB6-72AE817203A1}">
      <dgm:prSet/>
      <dgm:spPr/>
      <dgm:t>
        <a:bodyPr/>
        <a:lstStyle/>
        <a:p>
          <a:endParaRPr lang="en-US"/>
        </a:p>
      </dgm:t>
    </dgm:pt>
    <dgm:pt modelId="{A87C5717-4F49-4125-9D3D-6C126426FB6B}" type="sibTrans" cxnId="{BD3D3EBE-E119-40B3-BAB6-72AE817203A1}">
      <dgm:prSet/>
      <dgm:spPr/>
      <dgm:t>
        <a:bodyPr/>
        <a:lstStyle/>
        <a:p>
          <a:endParaRPr lang="en-US"/>
        </a:p>
      </dgm:t>
    </dgm:pt>
    <dgm:pt modelId="{C69C88F3-82C9-43CB-8238-8EE0CAC608F7}" type="pres">
      <dgm:prSet presAssocID="{0D1AD189-29FA-4C1D-A951-607AEEF501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9073423-F8FA-4ED5-BE53-EB755F61DFAD}" type="pres">
      <dgm:prSet presAssocID="{35F86BAD-4B5B-4FFE-ACC0-5FF5CA11D30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3C604F0-C4AE-426A-B3B8-20DF34AE08F8}" type="pres">
      <dgm:prSet presAssocID="{C17E449B-ACF0-4F40-A7CA-3480C419C3F1}" presName="Accent1" presStyleCnt="0"/>
      <dgm:spPr/>
    </dgm:pt>
    <dgm:pt modelId="{CE710AFE-CB01-48CF-8CD5-516F13834DA6}" type="pres">
      <dgm:prSet presAssocID="{C17E449B-ACF0-4F40-A7CA-3480C419C3F1}" presName="Accent" presStyleLbl="bgShp" presStyleIdx="0" presStyleCnt="6"/>
      <dgm:spPr/>
    </dgm:pt>
    <dgm:pt modelId="{7A0FB728-B3F0-459A-9067-299B5FCB2626}" type="pres">
      <dgm:prSet presAssocID="{C17E449B-ACF0-4F40-A7CA-3480C419C3F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38247-A666-4461-A7F0-D2787B7381EA}" type="pres">
      <dgm:prSet presAssocID="{96E7C15C-4D57-47B5-96ED-CA4DEE093034}" presName="Accent2" presStyleCnt="0"/>
      <dgm:spPr/>
    </dgm:pt>
    <dgm:pt modelId="{D6BEB2B0-0BD0-4A45-A10B-04ACF06AB585}" type="pres">
      <dgm:prSet presAssocID="{96E7C15C-4D57-47B5-96ED-CA4DEE093034}" presName="Accent" presStyleLbl="bgShp" presStyleIdx="1" presStyleCnt="6"/>
      <dgm:spPr/>
    </dgm:pt>
    <dgm:pt modelId="{F7CF9A32-2271-4A4C-82AD-E65F7AD58CB6}" type="pres">
      <dgm:prSet presAssocID="{96E7C15C-4D57-47B5-96ED-CA4DEE09303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240C-FD99-4A04-829E-5C5474C211B2}" type="pres">
      <dgm:prSet presAssocID="{43E43969-5194-45B8-B0CD-522A74C77201}" presName="Accent3" presStyleCnt="0"/>
      <dgm:spPr/>
    </dgm:pt>
    <dgm:pt modelId="{4A045E94-D22E-419A-8585-F6557FCFDCF9}" type="pres">
      <dgm:prSet presAssocID="{43E43969-5194-45B8-B0CD-522A74C77201}" presName="Accent" presStyleLbl="bgShp" presStyleIdx="2" presStyleCnt="6"/>
      <dgm:spPr/>
    </dgm:pt>
    <dgm:pt modelId="{43D4E078-60A7-468A-A073-C0DC9AEEEB92}" type="pres">
      <dgm:prSet presAssocID="{43E43969-5194-45B8-B0CD-522A74C77201}" presName="Child3" presStyleLbl="node1" presStyleIdx="2" presStyleCnt="6" custScaleX="115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6336F-D3BF-4EDC-835B-BB2B9CF97663}" type="pres">
      <dgm:prSet presAssocID="{1AE503ED-B1D6-4855-868C-767BAB56B80D}" presName="Accent4" presStyleCnt="0"/>
      <dgm:spPr/>
    </dgm:pt>
    <dgm:pt modelId="{CC550DB7-3038-48AB-B83F-63A447BAC7E4}" type="pres">
      <dgm:prSet presAssocID="{1AE503ED-B1D6-4855-868C-767BAB56B80D}" presName="Accent" presStyleLbl="bgShp" presStyleIdx="3" presStyleCnt="6"/>
      <dgm:spPr/>
    </dgm:pt>
    <dgm:pt modelId="{74E88265-F60A-47E7-B6AB-8ACC1AEB230E}" type="pres">
      <dgm:prSet presAssocID="{1AE503ED-B1D6-4855-868C-767BAB56B80D}" presName="Child4" presStyleLbl="node1" presStyleIdx="3" presStyleCnt="6" custScaleX="122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44F11-9D3B-4EBA-9FA7-D823162EA6BD}" type="pres">
      <dgm:prSet presAssocID="{7A8F7064-3A69-4EA2-AD41-E0B2784FD338}" presName="Accent5" presStyleCnt="0"/>
      <dgm:spPr/>
    </dgm:pt>
    <dgm:pt modelId="{DC6C5F0E-D22B-4F45-A0D0-33882325A0BA}" type="pres">
      <dgm:prSet presAssocID="{7A8F7064-3A69-4EA2-AD41-E0B2784FD338}" presName="Accent" presStyleLbl="bgShp" presStyleIdx="4" presStyleCnt="6"/>
      <dgm:spPr/>
    </dgm:pt>
    <dgm:pt modelId="{5A9E51F6-E1AB-4467-8E03-389E6C029FFF}" type="pres">
      <dgm:prSet presAssocID="{7A8F7064-3A69-4EA2-AD41-E0B2784FD338}" presName="Child5" presStyleLbl="node1" presStyleIdx="4" presStyleCnt="6" custScaleX="11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F84D9-580E-41DD-8C6F-7E3F181F31FC}" type="pres">
      <dgm:prSet presAssocID="{1E02AD47-FF33-4497-8B6D-478FBBDC24E4}" presName="Accent6" presStyleCnt="0"/>
      <dgm:spPr/>
    </dgm:pt>
    <dgm:pt modelId="{36B40F7B-953C-4275-8EE8-F0FC4D42D7ED}" type="pres">
      <dgm:prSet presAssocID="{1E02AD47-FF33-4497-8B6D-478FBBDC24E4}" presName="Accent" presStyleLbl="bgShp" presStyleIdx="5" presStyleCnt="6"/>
      <dgm:spPr/>
    </dgm:pt>
    <dgm:pt modelId="{AA92629E-C92B-484E-B657-67C2D64B68BD}" type="pres">
      <dgm:prSet presAssocID="{1E02AD47-FF33-4497-8B6D-478FBBDC24E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967D80-9383-49C4-8D25-3BB79F4D054A}" srcId="{35F86BAD-4B5B-4FFE-ACC0-5FF5CA11D306}" destId="{C17E449B-ACF0-4F40-A7CA-3480C419C3F1}" srcOrd="0" destOrd="0" parTransId="{2395F2FD-EB00-49E5-A858-4B2D950C8B96}" sibTransId="{14DCBA3B-F2C1-4A23-89B7-BDE9B9CC964B}"/>
    <dgm:cxn modelId="{74270EF3-2529-4E8D-9C72-9129889475EB}" type="presOf" srcId="{1AE503ED-B1D6-4855-868C-767BAB56B80D}" destId="{74E88265-F60A-47E7-B6AB-8ACC1AEB230E}" srcOrd="0" destOrd="0" presId="urn:microsoft.com/office/officeart/2011/layout/HexagonRadial"/>
    <dgm:cxn modelId="{BD3D3EBE-E119-40B3-BAB6-72AE817203A1}" srcId="{0D1AD189-29FA-4C1D-A951-607AEEF50170}" destId="{44921B65-D090-448F-9899-FF75246C0425}" srcOrd="1" destOrd="0" parTransId="{3DB8F5A7-E30A-4DB2-B4A9-D8F99490608B}" sibTransId="{A87C5717-4F49-4125-9D3D-6C126426FB6B}"/>
    <dgm:cxn modelId="{123FA9EE-26D3-439A-AABC-6EB513F13F21}" srcId="{35F86BAD-4B5B-4FFE-ACC0-5FF5CA11D306}" destId="{1AE503ED-B1D6-4855-868C-767BAB56B80D}" srcOrd="3" destOrd="0" parTransId="{57E92D24-9313-4886-AB62-DFE53CD4114C}" sibTransId="{C38B4D1E-87E8-44C8-A2BE-8D5D32EE95BB}"/>
    <dgm:cxn modelId="{9C18F43A-897B-4DE9-AB94-2AE9A0A43FCA}" type="presOf" srcId="{0D1AD189-29FA-4C1D-A951-607AEEF50170}" destId="{C69C88F3-82C9-43CB-8238-8EE0CAC608F7}" srcOrd="0" destOrd="0" presId="urn:microsoft.com/office/officeart/2011/layout/HexagonRadial"/>
    <dgm:cxn modelId="{E134CDD0-09B4-435E-9251-3E1023AF9585}" srcId="{35F86BAD-4B5B-4FFE-ACC0-5FF5CA11D306}" destId="{7A8F7064-3A69-4EA2-AD41-E0B2784FD338}" srcOrd="4" destOrd="0" parTransId="{DB0AFB1E-9D93-410C-83A3-BC461153394C}" sibTransId="{55073D49-C570-4AE3-B5E1-49116505EA16}"/>
    <dgm:cxn modelId="{E7174440-C941-4289-A08C-CD830AA8B48D}" type="presOf" srcId="{35F86BAD-4B5B-4FFE-ACC0-5FF5CA11D306}" destId="{19073423-F8FA-4ED5-BE53-EB755F61DFAD}" srcOrd="0" destOrd="0" presId="urn:microsoft.com/office/officeart/2011/layout/HexagonRadial"/>
    <dgm:cxn modelId="{D8B6C2A3-9130-4A95-9255-6EC88B1A8288}" srcId="{35F86BAD-4B5B-4FFE-ACC0-5FF5CA11D306}" destId="{96E7C15C-4D57-47B5-96ED-CA4DEE093034}" srcOrd="1" destOrd="0" parTransId="{85B185F8-C3C2-4CB7-9F9A-AD7E8A6D4095}" sibTransId="{EF67DCBA-27D6-4779-A926-18CAF19820D9}"/>
    <dgm:cxn modelId="{327C6886-A570-46ED-8B86-23E6B535B19A}" type="presOf" srcId="{7A8F7064-3A69-4EA2-AD41-E0B2784FD338}" destId="{5A9E51F6-E1AB-4467-8E03-389E6C029FFF}" srcOrd="0" destOrd="0" presId="urn:microsoft.com/office/officeart/2011/layout/HexagonRadial"/>
    <dgm:cxn modelId="{D7E4D9ED-642A-4C69-AF90-F882BD272B37}" type="presOf" srcId="{1E02AD47-FF33-4497-8B6D-478FBBDC24E4}" destId="{AA92629E-C92B-484E-B657-67C2D64B68BD}" srcOrd="0" destOrd="0" presId="urn:microsoft.com/office/officeart/2011/layout/HexagonRadial"/>
    <dgm:cxn modelId="{54466CA5-A0C3-492E-A908-98900C2D0234}" type="presOf" srcId="{43E43969-5194-45B8-B0CD-522A74C77201}" destId="{43D4E078-60A7-468A-A073-C0DC9AEEEB92}" srcOrd="0" destOrd="0" presId="urn:microsoft.com/office/officeart/2011/layout/HexagonRadial"/>
    <dgm:cxn modelId="{2D038356-0F93-41F2-9D1D-98BD5804CA39}" type="presOf" srcId="{96E7C15C-4D57-47B5-96ED-CA4DEE093034}" destId="{F7CF9A32-2271-4A4C-82AD-E65F7AD58CB6}" srcOrd="0" destOrd="0" presId="urn:microsoft.com/office/officeart/2011/layout/HexagonRadial"/>
    <dgm:cxn modelId="{E839ECC9-B66F-47D8-8EA0-559DCC18457B}" srcId="{35F86BAD-4B5B-4FFE-ACC0-5FF5CA11D306}" destId="{43E43969-5194-45B8-B0CD-522A74C77201}" srcOrd="2" destOrd="0" parTransId="{2AF52B98-FFF7-4D5D-9CAB-C3C0F98F3694}" sibTransId="{A38CFE78-8511-464C-9C74-282699114149}"/>
    <dgm:cxn modelId="{8AE77412-D17D-4970-8B0F-7D2D40E7C7FC}" srcId="{0D1AD189-29FA-4C1D-A951-607AEEF50170}" destId="{35F86BAD-4B5B-4FFE-ACC0-5FF5CA11D306}" srcOrd="0" destOrd="0" parTransId="{53FF6874-5762-4C4A-9CB4-C2BD4AE23FF6}" sibTransId="{E09C365C-6E00-4F7F-8419-CE9417B8A090}"/>
    <dgm:cxn modelId="{47850480-49D8-4935-B801-0761342E6541}" type="presOf" srcId="{C17E449B-ACF0-4F40-A7CA-3480C419C3F1}" destId="{7A0FB728-B3F0-459A-9067-299B5FCB2626}" srcOrd="0" destOrd="0" presId="urn:microsoft.com/office/officeart/2011/layout/HexagonRadial"/>
    <dgm:cxn modelId="{A89E5718-11C1-4A2F-B2B2-0C8DDF8F947F}" srcId="{35F86BAD-4B5B-4FFE-ACC0-5FF5CA11D306}" destId="{1E02AD47-FF33-4497-8B6D-478FBBDC24E4}" srcOrd="5" destOrd="0" parTransId="{D7E4A450-F18A-437E-91E4-E1FB63EA7E02}" sibTransId="{0F346D3B-687E-459B-B750-63766A70F94E}"/>
    <dgm:cxn modelId="{9D8F3CD9-8A8F-45BC-996F-501EB49F0D2F}" type="presParOf" srcId="{C69C88F3-82C9-43CB-8238-8EE0CAC608F7}" destId="{19073423-F8FA-4ED5-BE53-EB755F61DFAD}" srcOrd="0" destOrd="0" presId="urn:microsoft.com/office/officeart/2011/layout/HexagonRadial"/>
    <dgm:cxn modelId="{C8637EF2-671C-4C78-B281-7985CBEA1B0C}" type="presParOf" srcId="{C69C88F3-82C9-43CB-8238-8EE0CAC608F7}" destId="{93C604F0-C4AE-426A-B3B8-20DF34AE08F8}" srcOrd="1" destOrd="0" presId="urn:microsoft.com/office/officeart/2011/layout/HexagonRadial"/>
    <dgm:cxn modelId="{89EC813C-2FEC-4B3A-B6E1-8BD07E86D759}" type="presParOf" srcId="{93C604F0-C4AE-426A-B3B8-20DF34AE08F8}" destId="{CE710AFE-CB01-48CF-8CD5-516F13834DA6}" srcOrd="0" destOrd="0" presId="urn:microsoft.com/office/officeart/2011/layout/HexagonRadial"/>
    <dgm:cxn modelId="{E78C3335-F900-4E51-90DB-4D3F51FEDF3A}" type="presParOf" srcId="{C69C88F3-82C9-43CB-8238-8EE0CAC608F7}" destId="{7A0FB728-B3F0-459A-9067-299B5FCB2626}" srcOrd="2" destOrd="0" presId="urn:microsoft.com/office/officeart/2011/layout/HexagonRadial"/>
    <dgm:cxn modelId="{526172F4-5CEC-41A1-B6EF-2A3399DEDCF2}" type="presParOf" srcId="{C69C88F3-82C9-43CB-8238-8EE0CAC608F7}" destId="{80238247-A666-4461-A7F0-D2787B7381EA}" srcOrd="3" destOrd="0" presId="urn:microsoft.com/office/officeart/2011/layout/HexagonRadial"/>
    <dgm:cxn modelId="{A132507A-EEE2-447A-B5D0-8DEA0006C789}" type="presParOf" srcId="{80238247-A666-4461-A7F0-D2787B7381EA}" destId="{D6BEB2B0-0BD0-4A45-A10B-04ACF06AB585}" srcOrd="0" destOrd="0" presId="urn:microsoft.com/office/officeart/2011/layout/HexagonRadial"/>
    <dgm:cxn modelId="{1B53B3D3-AFDF-4AA5-AC7B-B9830252E51F}" type="presParOf" srcId="{C69C88F3-82C9-43CB-8238-8EE0CAC608F7}" destId="{F7CF9A32-2271-4A4C-82AD-E65F7AD58CB6}" srcOrd="4" destOrd="0" presId="urn:microsoft.com/office/officeart/2011/layout/HexagonRadial"/>
    <dgm:cxn modelId="{70ACAA8D-71EE-4318-B641-353F3C89996D}" type="presParOf" srcId="{C69C88F3-82C9-43CB-8238-8EE0CAC608F7}" destId="{2DE0240C-FD99-4A04-829E-5C5474C211B2}" srcOrd="5" destOrd="0" presId="urn:microsoft.com/office/officeart/2011/layout/HexagonRadial"/>
    <dgm:cxn modelId="{E07D0F3E-E79D-466C-91E3-EBE93AA2F35A}" type="presParOf" srcId="{2DE0240C-FD99-4A04-829E-5C5474C211B2}" destId="{4A045E94-D22E-419A-8585-F6557FCFDCF9}" srcOrd="0" destOrd="0" presId="urn:microsoft.com/office/officeart/2011/layout/HexagonRadial"/>
    <dgm:cxn modelId="{97BF8B17-6888-41E4-85FC-6BE9F449974E}" type="presParOf" srcId="{C69C88F3-82C9-43CB-8238-8EE0CAC608F7}" destId="{43D4E078-60A7-468A-A073-C0DC9AEEEB92}" srcOrd="6" destOrd="0" presId="urn:microsoft.com/office/officeart/2011/layout/HexagonRadial"/>
    <dgm:cxn modelId="{72DD8913-BE80-4DC2-8A72-4767E492473D}" type="presParOf" srcId="{C69C88F3-82C9-43CB-8238-8EE0CAC608F7}" destId="{6B26336F-D3BF-4EDC-835B-BB2B9CF97663}" srcOrd="7" destOrd="0" presId="urn:microsoft.com/office/officeart/2011/layout/HexagonRadial"/>
    <dgm:cxn modelId="{E48160FC-76EE-46D5-8AC7-8D2395C3248A}" type="presParOf" srcId="{6B26336F-D3BF-4EDC-835B-BB2B9CF97663}" destId="{CC550DB7-3038-48AB-B83F-63A447BAC7E4}" srcOrd="0" destOrd="0" presId="urn:microsoft.com/office/officeart/2011/layout/HexagonRadial"/>
    <dgm:cxn modelId="{D6083239-C3A2-4237-B721-52A282B0B5A3}" type="presParOf" srcId="{C69C88F3-82C9-43CB-8238-8EE0CAC608F7}" destId="{74E88265-F60A-47E7-B6AB-8ACC1AEB230E}" srcOrd="8" destOrd="0" presId="urn:microsoft.com/office/officeart/2011/layout/HexagonRadial"/>
    <dgm:cxn modelId="{B91F5EC2-9B8C-4C5C-8428-7AF617DE1C67}" type="presParOf" srcId="{C69C88F3-82C9-43CB-8238-8EE0CAC608F7}" destId="{75544F11-9D3B-4EBA-9FA7-D823162EA6BD}" srcOrd="9" destOrd="0" presId="urn:microsoft.com/office/officeart/2011/layout/HexagonRadial"/>
    <dgm:cxn modelId="{A15D285F-25B8-43F1-BD85-F2A225B0986A}" type="presParOf" srcId="{75544F11-9D3B-4EBA-9FA7-D823162EA6BD}" destId="{DC6C5F0E-D22B-4F45-A0D0-33882325A0BA}" srcOrd="0" destOrd="0" presId="urn:microsoft.com/office/officeart/2011/layout/HexagonRadial"/>
    <dgm:cxn modelId="{D376291D-3652-417C-97B6-C967F763B186}" type="presParOf" srcId="{C69C88F3-82C9-43CB-8238-8EE0CAC608F7}" destId="{5A9E51F6-E1AB-4467-8E03-389E6C029FFF}" srcOrd="10" destOrd="0" presId="urn:microsoft.com/office/officeart/2011/layout/HexagonRadial"/>
    <dgm:cxn modelId="{42B9664D-2386-4EB2-954F-41C6FFF4DEB5}" type="presParOf" srcId="{C69C88F3-82C9-43CB-8238-8EE0CAC608F7}" destId="{569F84D9-580E-41DD-8C6F-7E3F181F31FC}" srcOrd="11" destOrd="0" presId="urn:microsoft.com/office/officeart/2011/layout/HexagonRadial"/>
    <dgm:cxn modelId="{B7DE10CE-50A8-4DBD-991F-F26A720C917B}" type="presParOf" srcId="{569F84D9-580E-41DD-8C6F-7E3F181F31FC}" destId="{36B40F7B-953C-4275-8EE8-F0FC4D42D7ED}" srcOrd="0" destOrd="0" presId="urn:microsoft.com/office/officeart/2011/layout/HexagonRadial"/>
    <dgm:cxn modelId="{D3A8FF04-76D8-457A-AA00-A855EEABCE5E}" type="presParOf" srcId="{C69C88F3-82C9-43CB-8238-8EE0CAC608F7}" destId="{AA92629E-C92B-484E-B657-67C2D64B68B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E5A7C-91E5-4721-88E2-2F2328F555B0}">
      <dsp:nvSpPr>
        <dsp:cNvPr id="0" name=""/>
        <dsp:cNvSpPr/>
      </dsp:nvSpPr>
      <dsp:spPr>
        <a:xfrm>
          <a:off x="7658" y="47898"/>
          <a:ext cx="7840941" cy="95745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miter lim="800000"/>
        </a:ln>
        <a:effectLst>
          <a:reflection blurRad="6350" stA="50000" endA="300" endPos="90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rPr>
            <a:t>Coordinate, promote and facilitate investments </a:t>
          </a:r>
          <a:endParaRPr lang="en-US" sz="2600" kern="1200" dirty="0">
            <a:latin typeface="+mn-lt"/>
            <a:cs typeface="Calibri" panose="020F0502020204030204" pitchFamily="34" charset="0"/>
          </a:endParaRPr>
        </a:p>
      </dsp:txBody>
      <dsp:txXfrm>
        <a:off x="54397" y="94637"/>
        <a:ext cx="7747463" cy="863980"/>
      </dsp:txXfrm>
    </dsp:sp>
    <dsp:sp modelId="{3A058B22-846E-485A-BB82-C4E150981FEE}">
      <dsp:nvSpPr>
        <dsp:cNvPr id="0" name=""/>
        <dsp:cNvSpPr/>
      </dsp:nvSpPr>
      <dsp:spPr>
        <a:xfrm>
          <a:off x="3829" y="1007520"/>
          <a:ext cx="7840941" cy="95745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  Develop sustainable Domestic Investors and SMEs</a:t>
          </a:r>
        </a:p>
      </dsp:txBody>
      <dsp:txXfrm>
        <a:off x="50568" y="1054259"/>
        <a:ext cx="7747463" cy="863980"/>
      </dsp:txXfrm>
    </dsp:sp>
    <dsp:sp modelId="{33E8332B-7F9D-4799-B4FF-C53FD9884A86}">
      <dsp:nvSpPr>
        <dsp:cNvPr id="0" name=""/>
        <dsp:cNvSpPr/>
      </dsp:nvSpPr>
      <dsp:spPr>
        <a:xfrm>
          <a:off x="3829" y="2012851"/>
          <a:ext cx="7840941" cy="95745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    Advise Government on Investment policy </a:t>
          </a:r>
          <a:endParaRPr kumimoji="0" lang="en-US" altLang="en-US" sz="26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</dsp:txBody>
      <dsp:txXfrm>
        <a:off x="50568" y="2059590"/>
        <a:ext cx="7747463" cy="863980"/>
      </dsp:txXfrm>
    </dsp:sp>
    <dsp:sp modelId="{56959614-F3E2-42B3-A2E3-56FD46534CA2}">
      <dsp:nvSpPr>
        <dsp:cNvPr id="0" name=""/>
        <dsp:cNvSpPr/>
      </dsp:nvSpPr>
      <dsp:spPr>
        <a:xfrm>
          <a:off x="3829" y="3018182"/>
          <a:ext cx="7840941" cy="95745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   Operationalize One Stop Service Centre</a:t>
          </a:r>
        </a:p>
      </dsp:txBody>
      <dsp:txXfrm>
        <a:off x="50568" y="3064921"/>
        <a:ext cx="7747463" cy="863980"/>
      </dsp:txXfrm>
    </dsp:sp>
    <dsp:sp modelId="{D8F82A75-76BC-40BE-8101-107A7540D911}">
      <dsp:nvSpPr>
        <dsp:cNvPr id="0" name=""/>
        <dsp:cNvSpPr/>
      </dsp:nvSpPr>
      <dsp:spPr>
        <a:xfrm>
          <a:off x="3829" y="4023514"/>
          <a:ext cx="7775991" cy="95745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   Develop and manage Industrial and Business Parks</a:t>
          </a:r>
          <a:endParaRPr lang="en-US" sz="2600" kern="1200" dirty="0">
            <a:latin typeface="+mn-lt"/>
          </a:endParaRPr>
        </a:p>
      </dsp:txBody>
      <dsp:txXfrm>
        <a:off x="50568" y="4070253"/>
        <a:ext cx="7682513" cy="863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8CEFC-3D6B-421A-B120-470D988F4CFC}">
      <dsp:nvSpPr>
        <dsp:cNvPr id="0" name=""/>
        <dsp:cNvSpPr/>
      </dsp:nvSpPr>
      <dsp:spPr>
        <a:xfrm rot="5400000">
          <a:off x="1895557" y="-428677"/>
          <a:ext cx="1183220" cy="23408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Certified training centers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Development of quality ICT infrastructure </a:t>
          </a:r>
          <a:endParaRPr lang="en-US" sz="1500" kern="1200" dirty="0"/>
        </a:p>
      </dsp:txBody>
      <dsp:txXfrm rot="-5400000">
        <a:off x="1316735" y="207905"/>
        <a:ext cx="2283104" cy="1067700"/>
      </dsp:txXfrm>
    </dsp:sp>
    <dsp:sp modelId="{528EC0FA-6F6B-4B05-9521-C2B93ED64D1E}">
      <dsp:nvSpPr>
        <dsp:cNvPr id="0" name=""/>
        <dsp:cNvSpPr/>
      </dsp:nvSpPr>
      <dsp:spPr>
        <a:xfrm>
          <a:off x="0" y="2240"/>
          <a:ext cx="1316736" cy="1479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ICT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64278" y="66518"/>
        <a:ext cx="1188180" cy="1350470"/>
      </dsp:txXfrm>
    </dsp:sp>
    <dsp:sp modelId="{3A0330FE-81DA-4A86-AA4E-A58591339EAA}">
      <dsp:nvSpPr>
        <dsp:cNvPr id="0" name=""/>
        <dsp:cNvSpPr/>
      </dsp:nvSpPr>
      <dsp:spPr>
        <a:xfrm rot="5400000">
          <a:off x="1895557" y="1124299"/>
          <a:ext cx="1183220" cy="23408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Business Process Outsourcing </a:t>
          </a:r>
          <a:endParaRPr lang="en-US" sz="1500" kern="1200" dirty="0"/>
        </a:p>
      </dsp:txBody>
      <dsp:txXfrm rot="-5400000">
        <a:off x="1316735" y="1760881"/>
        <a:ext cx="2283104" cy="1067700"/>
      </dsp:txXfrm>
    </dsp:sp>
    <dsp:sp modelId="{D5909AC8-36EA-4F28-8DEE-CE3E59C1E35D}">
      <dsp:nvSpPr>
        <dsp:cNvPr id="0" name=""/>
        <dsp:cNvSpPr/>
      </dsp:nvSpPr>
      <dsp:spPr>
        <a:xfrm>
          <a:off x="0" y="1555218"/>
          <a:ext cx="1316736" cy="1479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ICT</a:t>
          </a:r>
          <a:endParaRPr lang="en-US" sz="2300" kern="1200" dirty="0"/>
        </a:p>
      </dsp:txBody>
      <dsp:txXfrm>
        <a:off x="64278" y="1619496"/>
        <a:ext cx="1188180" cy="1350470"/>
      </dsp:txXfrm>
    </dsp:sp>
    <dsp:sp modelId="{047C24DE-F063-4507-95F3-0D26F4596D76}">
      <dsp:nvSpPr>
        <dsp:cNvPr id="0" name=""/>
        <dsp:cNvSpPr/>
      </dsp:nvSpPr>
      <dsp:spPr>
        <a:xfrm rot="5400000">
          <a:off x="1895557" y="2677276"/>
          <a:ext cx="1183220" cy="23408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Soft ware development and services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Hardware manufacturing and Assembly </a:t>
          </a:r>
          <a:endParaRPr lang="en-US" sz="1500" kern="1200" dirty="0"/>
        </a:p>
      </dsp:txBody>
      <dsp:txXfrm rot="-5400000">
        <a:off x="1316735" y="3313858"/>
        <a:ext cx="2283104" cy="1067700"/>
      </dsp:txXfrm>
    </dsp:sp>
    <dsp:sp modelId="{CBDBAF81-C7F8-46EF-BAF4-12B4CDFE21A5}">
      <dsp:nvSpPr>
        <dsp:cNvPr id="0" name=""/>
        <dsp:cNvSpPr/>
      </dsp:nvSpPr>
      <dsp:spPr>
        <a:xfrm>
          <a:off x="0" y="3108195"/>
          <a:ext cx="1316736" cy="1479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ICT</a:t>
          </a:r>
          <a:endParaRPr lang="en-US" sz="2300" kern="1200" dirty="0"/>
        </a:p>
      </dsp:txBody>
      <dsp:txXfrm>
        <a:off x="64278" y="3172473"/>
        <a:ext cx="1188180" cy="135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73423-F8FA-4ED5-BE53-EB755F61DFAD}">
      <dsp:nvSpPr>
        <dsp:cNvPr id="0" name=""/>
        <dsp:cNvSpPr/>
      </dsp:nvSpPr>
      <dsp:spPr>
        <a:xfrm>
          <a:off x="2201812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Uganda Investment Authority (Investment promotion, facilitation and monitoring)</a:t>
          </a:r>
          <a:endParaRPr lang="en-US" sz="1400" kern="1200" dirty="0"/>
        </a:p>
      </dsp:txBody>
      <dsp:txXfrm>
        <a:off x="2477957" y="1549923"/>
        <a:ext cx="1114106" cy="963746"/>
      </dsp:txXfrm>
    </dsp:sp>
    <dsp:sp modelId="{D6BEB2B0-0BD0-4A45-A10B-04ACF06AB585}">
      <dsp:nvSpPr>
        <dsp:cNvPr id="0" name=""/>
        <dsp:cNvSpPr/>
      </dsp:nvSpPr>
      <dsp:spPr>
        <a:xfrm>
          <a:off x="3245296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FB728-B3F0-459A-9067-299B5FCB2626}">
      <dsp:nvSpPr>
        <dsp:cNvPr id="0" name=""/>
        <dsp:cNvSpPr/>
      </dsp:nvSpPr>
      <dsp:spPr>
        <a:xfrm>
          <a:off x="2355311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Registration (URSB)</a:t>
          </a:r>
          <a:endParaRPr lang="en-US" sz="1400" kern="1200" dirty="0"/>
        </a:p>
      </dsp:txBody>
      <dsp:txXfrm>
        <a:off x="2581620" y="195784"/>
        <a:ext cx="912982" cy="789836"/>
      </dsp:txXfrm>
    </dsp:sp>
    <dsp:sp modelId="{4A045E94-D22E-419A-8585-F6557FCFDCF9}">
      <dsp:nvSpPr>
        <dsp:cNvPr id="0" name=""/>
        <dsp:cNvSpPr/>
      </dsp:nvSpPr>
      <dsp:spPr>
        <a:xfrm>
          <a:off x="3979069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F9A32-2271-4A4C-82AD-E65F7AD58CB6}">
      <dsp:nvSpPr>
        <dsp:cNvPr id="0" name=""/>
        <dsp:cNvSpPr/>
      </dsp:nvSpPr>
      <dsp:spPr>
        <a:xfrm>
          <a:off x="3607725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Tax Advisory &amp; registration (URA) </a:t>
          </a:r>
          <a:endParaRPr lang="en-US" sz="1400" kern="1200" dirty="0"/>
        </a:p>
      </dsp:txBody>
      <dsp:txXfrm>
        <a:off x="3834034" y="922427"/>
        <a:ext cx="912982" cy="789836"/>
      </dsp:txXfrm>
    </dsp:sp>
    <dsp:sp modelId="{CC550DB7-3038-48AB-B83F-63A447BAC7E4}">
      <dsp:nvSpPr>
        <dsp:cNvPr id="0" name=""/>
        <dsp:cNvSpPr/>
      </dsp:nvSpPr>
      <dsp:spPr>
        <a:xfrm>
          <a:off x="3469343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4E078-60A7-468A-A073-C0DC9AEEEB92}">
      <dsp:nvSpPr>
        <dsp:cNvPr id="0" name=""/>
        <dsp:cNvSpPr/>
      </dsp:nvSpPr>
      <dsp:spPr>
        <a:xfrm>
          <a:off x="3498593" y="2155139"/>
          <a:ext cx="1583864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Immigration (DCIC)</a:t>
          </a:r>
          <a:endParaRPr lang="en-US" sz="1400" kern="1200" dirty="0"/>
        </a:p>
      </dsp:txBody>
      <dsp:txXfrm>
        <a:off x="3743091" y="2337510"/>
        <a:ext cx="1094868" cy="816662"/>
      </dsp:txXfrm>
    </dsp:sp>
    <dsp:sp modelId="{DC6C5F0E-D22B-4F45-A0D0-33882325A0BA}">
      <dsp:nvSpPr>
        <dsp:cNvPr id="0" name=""/>
        <dsp:cNvSpPr/>
      </dsp:nvSpPr>
      <dsp:spPr>
        <a:xfrm>
          <a:off x="2204913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88265-F60A-47E7-B6AB-8ACC1AEB230E}">
      <dsp:nvSpPr>
        <dsp:cNvPr id="0" name=""/>
        <dsp:cNvSpPr/>
      </dsp:nvSpPr>
      <dsp:spPr>
        <a:xfrm>
          <a:off x="2200165" y="2882595"/>
          <a:ext cx="1675892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Advice &amp; Compliance (NEMA)</a:t>
          </a:r>
          <a:endParaRPr lang="en-US" sz="1400" kern="1200" dirty="0"/>
        </a:p>
      </dsp:txBody>
      <dsp:txXfrm>
        <a:off x="2452332" y="3060358"/>
        <a:ext cx="1171558" cy="825878"/>
      </dsp:txXfrm>
    </dsp:sp>
    <dsp:sp modelId="{36B40F7B-953C-4275-8EE8-F0FC4D42D7ED}">
      <dsp:nvSpPr>
        <dsp:cNvPr id="0" name=""/>
        <dsp:cNvSpPr/>
      </dsp:nvSpPr>
      <dsp:spPr>
        <a:xfrm>
          <a:off x="1459123" y="1883663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E51F6-E1AB-4467-8E03-389E6C029FFF}">
      <dsp:nvSpPr>
        <dsp:cNvPr id="0" name=""/>
        <dsp:cNvSpPr/>
      </dsp:nvSpPr>
      <dsp:spPr>
        <a:xfrm>
          <a:off x="1013542" y="2155951"/>
          <a:ext cx="1532681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Standards Certification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(UNBS)</a:t>
          </a:r>
          <a:endParaRPr lang="en-US" sz="1400" kern="1200" dirty="0"/>
        </a:p>
      </dsp:txBody>
      <dsp:txXfrm>
        <a:off x="1253774" y="2341124"/>
        <a:ext cx="1052217" cy="811058"/>
      </dsp:txXfrm>
    </dsp:sp>
    <dsp:sp modelId="{AA92629E-C92B-484E-B657-67C2D64B68BD}">
      <dsp:nvSpPr>
        <dsp:cNvPr id="0" name=""/>
        <dsp:cNvSpPr/>
      </dsp:nvSpPr>
      <dsp:spPr>
        <a:xfrm>
          <a:off x="1097082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Lands verification (Lands Registry</a:t>
          </a:r>
          <a:r>
            <a:rPr lang="en-US" sz="1000" kern="1200" dirty="0" smtClean="0"/>
            <a:t>)</a:t>
          </a:r>
          <a:endParaRPr lang="en-US" sz="1000" kern="1200" dirty="0"/>
        </a:p>
      </dsp:txBody>
      <dsp:txXfrm>
        <a:off x="1323391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FD1C-AFAD-4264-BAB0-2EF90D27D283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72D0-538E-4830-8B44-377C8DD32A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GB" sz="1200" dirty="0" smtClean="0"/>
              <a:t>Uganda has a strong track in the production of agricultural products and is the most open trading country in the region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F72D0-538E-4830-8B44-377C8DD32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 of mineral exports is in concentrates form without refining, which in the long run draws less foreign earnings for the economy. Therefore, this calls for value addition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F72D0-538E-4830-8B44-377C8DD32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Companies are international certified for environmental management system and risk management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F72D0-538E-4830-8B44-377C8DD32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United Nations Economic Commission for Africa</a:t>
            </a:r>
          </a:p>
          <a:p>
            <a:r>
              <a:rPr lang="en-US" sz="1200" dirty="0" smtClean="0"/>
              <a:t>Universal communication in the country</a:t>
            </a:r>
            <a:r>
              <a:rPr lang="en-US" sz="1200" baseline="0" dirty="0" smtClean="0"/>
              <a:t> and region</a:t>
            </a:r>
            <a:endParaRPr lang="en-US" sz="1200" dirty="0" smtClean="0"/>
          </a:p>
          <a:p>
            <a:r>
              <a:rPr lang="en-US" sz="1200" dirty="0" smtClean="0"/>
              <a:t>Challenges</a:t>
            </a:r>
            <a:r>
              <a:rPr lang="en-US" sz="1200" baseline="0" dirty="0" smtClean="0"/>
              <a:t> of cyber security</a:t>
            </a:r>
            <a:endParaRPr lang="en-US" dirty="0" smtClean="0"/>
          </a:p>
          <a:p>
            <a:r>
              <a:rPr lang="en-US" dirty="0" smtClean="0"/>
              <a:t>Uganda is growing with double digit growth every year in ICT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F72D0-538E-4830-8B44-377C8DD32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0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various services offered by different government institutions under one roof. </a:t>
            </a:r>
            <a:r>
              <a:rPr lang="en-US" baseline="0" dirty="0" smtClean="0"/>
              <a:t> Zero cost on movement and Minimal time on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Government support – Services under one stop Centre; </a:t>
            </a:r>
          </a:p>
          <a:p>
            <a:pPr marL="0" indent="0">
              <a:buNone/>
            </a:pPr>
            <a:r>
              <a:rPr lang="en-US" dirty="0" smtClean="0"/>
              <a:t>2.. Markets- Population</a:t>
            </a:r>
            <a:r>
              <a:rPr lang="en-US" baseline="0" dirty="0" smtClean="0"/>
              <a:t> growth and ability to pay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GB" sz="1200" dirty="0" smtClean="0"/>
              <a:t>Uganda has a strong track in the production of agricultural products and is the most open trading country in the region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The data for Rwanda is for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Uganda has the highest percentage of its exports to sub-Saharan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72D0-538E-4830-8B44-377C8DD32A9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4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3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1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4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14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9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85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7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9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1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6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06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25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6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3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3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4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68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3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8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19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3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52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58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2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2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1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7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19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8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76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3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63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91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78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95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2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45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8DD1-6280-443B-9D50-330B663986A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EB89-2992-43B9-B21D-210741B9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4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58DD1-6280-443B-9D50-330B663986A8}" type="datetimeFigureOut">
              <a:rPr lang="en-US" smtClean="0">
                <a:solidFill>
                  <a:srgbClr val="EEECE1"/>
                </a:solidFill>
              </a:rPr>
              <a:pPr>
                <a:defRPr/>
              </a:pPr>
              <a:t>6/28/2019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2EEB89-2992-43B9-B21D-210741B9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066802"/>
            <a:ext cx="7543800" cy="1295399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+mn-lt"/>
              </a:rPr>
              <a:t>Uganda’s Investment Environment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537529"/>
            <a:ext cx="1799391" cy="101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304800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Martin Muhangi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Deputy Director, Investment Promotion Division</a:t>
            </a:r>
          </a:p>
          <a:p>
            <a:pPr algn="ctr"/>
            <a:r>
              <a:rPr lang="en-US" sz="2400" b="1" dirty="0">
                <a:solidFill>
                  <a:schemeClr val="accent5"/>
                </a:solidFill>
              </a:rPr>
              <a:t>June 28,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7620000" cy="4876800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700" dirty="0">
                <a:cs typeface="Helvetica" panose="020B0604020202020204" pitchFamily="34" charset="0"/>
              </a:rPr>
              <a:t>3</a:t>
            </a:r>
            <a:r>
              <a:rPr lang="en-GB" sz="3700" baseline="30000" dirty="0">
                <a:cs typeface="Helvetica" panose="020B0604020202020204" pitchFamily="34" charset="0"/>
              </a:rPr>
              <a:t>rd</a:t>
            </a:r>
            <a:r>
              <a:rPr lang="en-GB" sz="3700" dirty="0">
                <a:cs typeface="Helvetica" panose="020B0604020202020204" pitchFamily="34" charset="0"/>
              </a:rPr>
              <a:t> globally in workforce deployment. (</a:t>
            </a:r>
            <a:r>
              <a:rPr lang="en-GB" sz="2900" b="1" i="1" dirty="0">
                <a:cs typeface="Helvetica" panose="020B0604020202020204" pitchFamily="34" charset="0"/>
              </a:rPr>
              <a:t>Source</a:t>
            </a:r>
            <a:r>
              <a:rPr lang="en-GB" sz="2900" i="1" dirty="0">
                <a:cs typeface="Helvetica" panose="020B0604020202020204" pitchFamily="34" charset="0"/>
              </a:rPr>
              <a:t>: World Economic Forum, Human Capital Index)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700" dirty="0">
                <a:cs typeface="Helvetica" panose="020B0604020202020204" pitchFamily="34" charset="0"/>
              </a:rPr>
              <a:t>Lowest labour costs in the EAC region</a:t>
            </a:r>
            <a:endParaRPr lang="en-GB" sz="2900" b="1" dirty="0">
              <a:cs typeface="Helvetica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700" dirty="0">
                <a:cs typeface="Nirmala UI" panose="020B0502040204020203" pitchFamily="34" charset="0"/>
              </a:rPr>
              <a:t> </a:t>
            </a:r>
            <a:r>
              <a:rPr lang="en-GB" sz="3700" dirty="0">
                <a:cs typeface="Helvetica" panose="020B0604020202020204" pitchFamily="34" charset="0"/>
              </a:rPr>
              <a:t>Highest Adult literacy in East Africa- Literacy rate almost 90% for persons aged between 15-24. </a:t>
            </a:r>
            <a:r>
              <a:rPr lang="en-GB" sz="3100" dirty="0">
                <a:cs typeface="Helvetica" panose="020B0604020202020204" pitchFamily="34" charset="0"/>
              </a:rPr>
              <a:t>(</a:t>
            </a:r>
            <a:r>
              <a:rPr lang="en-GB" sz="2900" b="1" i="1" dirty="0">
                <a:cs typeface="Helvetica" panose="020B0604020202020204" pitchFamily="34" charset="0"/>
              </a:rPr>
              <a:t>Source:</a:t>
            </a:r>
            <a:r>
              <a:rPr lang="en-GB" sz="2900" i="1" dirty="0">
                <a:cs typeface="Helvetica" panose="020B0604020202020204" pitchFamily="34" charset="0"/>
              </a:rPr>
              <a:t> Knoema</a:t>
            </a:r>
            <a:r>
              <a:rPr lang="en-GB" sz="2900" b="1" i="1" dirty="0">
                <a:cs typeface="Helvetica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700" dirty="0">
                <a:cs typeface="Helvetica" panose="020B0604020202020204" pitchFamily="34" charset="0"/>
              </a:rPr>
              <a:t>Fastest growing work force in the region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en-GB" sz="2400" i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+mn-lt"/>
              </a:rPr>
              <a:t>Labour growth rate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762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1" y="6093896"/>
            <a:ext cx="438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Source: fDi Benchmark from Financial Times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+mn-lt"/>
              </a:rPr>
              <a:t>Utilities(Power and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76200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Uganda’s electricity costs are competitive at 80 percent of Kenya’s costs. (</a:t>
            </a:r>
            <a:r>
              <a:rPr lang="en-US" sz="2400" i="1" dirty="0">
                <a:cs typeface="Helvetica" panose="020B0604020202020204" pitchFamily="34" charset="0"/>
              </a:rPr>
              <a:t>Source: Fdi Benchmarks from Financial Times)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cs typeface="Helvetica" panose="020B0604020202020204" pitchFamily="34" charset="0"/>
              </a:rPr>
              <a:t>Average cost per Kwh for a large industrial user in 2019 is USD 0.085(Source: Umeme)</a:t>
            </a:r>
          </a:p>
          <a:p>
            <a:pPr marL="342900" lvl="1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Price of w</a:t>
            </a:r>
            <a:r>
              <a:rPr lang="en-GB" altLang="en-US" sz="2600" dirty="0"/>
              <a:t>ater above 1000m3 for large industrial users is  UGX. 2500/ USD. 0.68 Cents (Source: NWSC)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7848600" cy="777875"/>
          </a:xfrm>
        </p:spPr>
        <p:txBody>
          <a:bodyPr>
            <a:normAutofit/>
          </a:bodyPr>
          <a:lstStyle/>
          <a:p>
            <a:pPr algn="ctr"/>
            <a:r>
              <a:rPr lang="en-US" altLang="en-GB" sz="3200" b="1" dirty="0">
                <a:solidFill>
                  <a:schemeClr val="accent5"/>
                </a:solidFill>
                <a:latin typeface="+mn-lt"/>
              </a:rPr>
              <a:t>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7620000" cy="5469890"/>
          </a:xfrm>
        </p:spPr>
        <p:txBody>
          <a:bodyPr>
            <a:normAutofit fontScale="87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GB" sz="2600" dirty="0"/>
              <a:t>The Kampala Entebbe Expressway(51.4km) provides an efficient transportation route between Kampala Central Business District and Entebbe International Airport and forms a crucial part of Government’s overall strategy of decongesting the Greater Kampala Metropolitan area.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altLang="en-US" sz="2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GB" sz="2600" dirty="0">
                <a:sym typeface="+mn-ea"/>
              </a:rPr>
              <a:t>The Uganda road network comprises of 21,000km of national roads; </a:t>
            </a:r>
            <a:r>
              <a:rPr lang="en-US" altLang="en-GB" sz="2600" dirty="0" smtClean="0">
                <a:sym typeface="+mn-ea"/>
              </a:rPr>
              <a:t>17,000km </a:t>
            </a:r>
            <a:r>
              <a:rPr lang="en-US" altLang="en-GB" sz="2600" dirty="0">
                <a:sym typeface="+mn-ea"/>
              </a:rPr>
              <a:t>of district roads; 2,800km of urban roads and about 30,000km of community roads, connecting communities, districts. (</a:t>
            </a:r>
            <a:r>
              <a:rPr lang="en-US" altLang="en-GB" sz="2600" i="1" dirty="0">
                <a:sym typeface="+mn-ea"/>
              </a:rPr>
              <a:t>Source Uganda Logistics Infrastructure</a:t>
            </a:r>
            <a:r>
              <a:rPr lang="en-US" altLang="en-GB" sz="2600" dirty="0">
                <a:sym typeface="+mn-ea"/>
              </a:rPr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mpala-–-Entebbe-Expressway-Munyony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61" y="-4445"/>
            <a:ext cx="8456295" cy="6868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Property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620000" cy="51816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300" dirty="0">
                <a:solidFill>
                  <a:prstClr val="black"/>
                </a:solidFill>
              </a:rPr>
              <a:t>Property costs in Uganda are competitive with industrial shed monthly rents in the range of $4 - $6 per sq. m.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n-GB" sz="2800" i="1" dirty="0">
                <a:solidFill>
                  <a:prstClr val="black"/>
                </a:solidFill>
              </a:rPr>
              <a:t>   </a:t>
            </a:r>
            <a:r>
              <a:rPr lang="en-GB" sz="2000" b="1" i="1" dirty="0">
                <a:solidFill>
                  <a:prstClr val="black"/>
                </a:solidFill>
              </a:rPr>
              <a:t>Source:</a:t>
            </a:r>
            <a:r>
              <a:rPr lang="en-GB" sz="2000" i="1" dirty="0">
                <a:solidFill>
                  <a:prstClr val="black"/>
                </a:solidFill>
              </a:rPr>
              <a:t> Knight Frank, Local Property Agents</a:t>
            </a:r>
            <a:endParaRPr lang="en-GB" sz="2000" dirty="0">
              <a:solidFill>
                <a:prstClr val="black"/>
              </a:solidFill>
            </a:endParaRPr>
          </a:p>
          <a:p>
            <a:pPr marL="114300" indent="0" algn="just">
              <a:lnSpc>
                <a:spcPct val="170000"/>
              </a:lnSpc>
              <a:buNone/>
            </a:pPr>
            <a:endParaRPr lang="en-GB" sz="3900" dirty="0"/>
          </a:p>
          <a:p>
            <a:pPr marL="11430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815452" cy="914399"/>
          </a:xfr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cs typeface="Calibri" panose="020F0502020204030204" pitchFamily="34" charset="0"/>
              </a:rPr>
              <a:t>Priority</a:t>
            </a:r>
            <a:r>
              <a:rPr lang="en-US" sz="3600" b="1" dirty="0">
                <a:cs typeface="Calibri" panose="020F0502020204030204" pitchFamily="34" charset="0"/>
              </a:rPr>
              <a:t> Sectors for Investment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625646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981200" y="1143000"/>
            <a:ext cx="78154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0" y="1371600"/>
            <a:ext cx="4953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Agriculture and agro processing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Mining and adding value to minerals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 and Gas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Communication Technology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514" y="1225611"/>
            <a:ext cx="2849441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23071" y="3223140"/>
            <a:ext cx="2849441" cy="1899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8001000" cy="9302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Agriculture and Agro-processing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7620000" cy="55626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Strong agribusiness sector with value added in agriculture accounting for 25% of Uganda’s GDP.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8000" i="1" dirty="0">
                <a:latin typeface="Helvetica" panose="020B0604020202020204" pitchFamily="34" charset="0"/>
                <a:cs typeface="Helvetica" panose="020B0604020202020204" pitchFamily="34" charset="0"/>
              </a:rPr>
              <a:t>Source: (World Bank, World Bank Development indicators)		             	       	</a:t>
            </a:r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267 Companies involved in manufacturing of food and beverages.</a:t>
            </a:r>
          </a:p>
          <a:p>
            <a:pPr marL="114300" indent="0" algn="just">
              <a:lnSpc>
                <a:spcPct val="170000"/>
              </a:lnSpc>
              <a:buNone/>
            </a:pPr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en-US" sz="8000" i="1" dirty="0">
                <a:latin typeface="Helvetica" panose="020B0604020202020204" pitchFamily="34" charset="0"/>
                <a:cs typeface="Helvetica" panose="020B0604020202020204" pitchFamily="34" charset="0"/>
              </a:rPr>
              <a:t>Source: (Fdi Benchmarks from Financial Times, 2018)</a:t>
            </a:r>
          </a:p>
          <a:p>
            <a:pPr marL="114300" indent="0" algn="just">
              <a:lnSpc>
                <a:spcPct val="170000"/>
              </a:lnSpc>
              <a:buNone/>
            </a:pPr>
            <a:endParaRPr lang="en-US" sz="9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1480" lvl="1" indent="0" algn="just">
              <a:buNone/>
            </a:pPr>
            <a:endParaRPr lang="en-US" sz="9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" indent="0" algn="just">
              <a:buNone/>
            </a:pPr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890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65125"/>
            <a:ext cx="7543800" cy="944791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Food Sector Exports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7620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438400" y="5345797"/>
            <a:ext cx="617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Source: World Bank, World Development Indicators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56124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7620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Merchandise exports to sub-Saharan.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14300" indent="0">
              <a:buNone/>
            </a:pPr>
            <a:r>
              <a:rPr lang="en-GB" dirty="0" smtClean="0"/>
              <a:t>Source</a:t>
            </a:r>
            <a:r>
              <a:rPr lang="en-GB" dirty="0"/>
              <a:t>: World Bank, World Development Indicators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53123226"/>
              </p:ext>
            </p:extLst>
          </p:nvPr>
        </p:nvGraphicFramePr>
        <p:xfrm>
          <a:off x="1066800" y="11430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8663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6200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7620000" cy="5029200"/>
          </a:xfrm>
        </p:spPr>
        <p:txBody>
          <a:bodyPr>
            <a:normAutofit/>
          </a:bodyPr>
          <a:lstStyle/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Mandate of Uganda Investment Authority</a:t>
            </a: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Uganda viable for business and investment</a:t>
            </a: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Investment opportunities</a:t>
            </a: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Attractive incentive regime</a:t>
            </a: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Government support/services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US" sz="29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7139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7620000" cy="85407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+mn-lt"/>
              </a:rPr>
              <a:t>Tourism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7620000" cy="505936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Tourism contributed to the GDP of Uganda amounting to UGX 6,888.5bn in 2017 (7.3% of GDP), up from UGX 6,171.5bn in 2016. (Source: Ministry of Tourism and Wildlife)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Opportunities:</a:t>
            </a:r>
          </a:p>
          <a:p>
            <a:pPr lvl="2" indent="-342900"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ea typeface="Ebrima" panose="02000000000000000000" pitchFamily="2" charset="0"/>
                <a:cs typeface="Ebrima" panose="02000000000000000000" pitchFamily="2" charset="0"/>
              </a:rPr>
              <a:t>High to Medium end accommodation along the Tourist circuits</a:t>
            </a:r>
          </a:p>
          <a:p>
            <a:pPr lvl="2" indent="-342900"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ea typeface="Ebrima" panose="02000000000000000000" pitchFamily="2" charset="0"/>
                <a:cs typeface="Ebrima" panose="02000000000000000000" pitchFamily="2" charset="0"/>
              </a:rPr>
              <a:t>Conservation areas</a:t>
            </a:r>
          </a:p>
          <a:p>
            <a:pPr lvl="2" indent="-342900"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ea typeface="Ebrima" panose="02000000000000000000" pitchFamily="2" charset="0"/>
                <a:cs typeface="Ebrima" panose="02000000000000000000" pitchFamily="2" charset="0"/>
              </a:rPr>
              <a:t>Water and Aviation Transport</a:t>
            </a:r>
          </a:p>
          <a:p>
            <a:pPr lvl="2" indent="-342900">
              <a:buFontTx/>
              <a:buChar char="-"/>
            </a:pPr>
            <a:r>
              <a:rPr lang="en-GB" sz="2400" dirty="0">
                <a:solidFill>
                  <a:prstClr val="black"/>
                </a:solidFill>
                <a:ea typeface="Ebrima" panose="02000000000000000000" pitchFamily="2" charset="0"/>
                <a:cs typeface="Ebrima" panose="02000000000000000000" pitchFamily="2" charset="0"/>
              </a:rPr>
              <a:t>Cultural Tourism / Facilities</a:t>
            </a:r>
            <a:endParaRPr lang="en-US" sz="2400" dirty="0">
              <a:solidFill>
                <a:prstClr val="black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3340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87630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latin typeface="+mn-lt"/>
              </a:rPr>
              <a:t>Minerals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1" y="1353261"/>
            <a:ext cx="3657600" cy="4764882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Gold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Iron ore- Over 200 million metric tonnes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Uranium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Tin</a:t>
            </a:r>
          </a:p>
          <a:p>
            <a:pPr marL="114300" indent="0">
              <a:buNone/>
            </a:pPr>
            <a:r>
              <a:rPr lang="en-US" sz="2600" dirty="0"/>
              <a:t>   Non- metallic minerals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Graphite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Clays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Phosphates</a:t>
            </a:r>
          </a:p>
          <a:p>
            <a:pPr marL="11430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57400"/>
            <a:ext cx="5183188" cy="41322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Mining and processing </a:t>
            </a:r>
            <a:r>
              <a:rPr lang="en-GB" dirty="0" smtClean="0">
                <a:ea typeface="Ebrima" panose="02000000000000000000" pitchFamily="2" charset="0"/>
                <a:cs typeface="Ebrima" panose="02000000000000000000" pitchFamily="2" charset="0"/>
              </a:rPr>
              <a:t>plants</a:t>
            </a:r>
            <a:endParaRPr lang="en-GB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ea typeface="Ebrima" panose="02000000000000000000" pitchFamily="2" charset="0"/>
                <a:cs typeface="Ebrima" panose="02000000000000000000" pitchFamily="2" charset="0"/>
              </a:rPr>
              <a:t>Establishment </a:t>
            </a:r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of </a:t>
            </a:r>
            <a:r>
              <a:rPr lang="en-GB" dirty="0" smtClean="0">
                <a:ea typeface="Ebrima" panose="02000000000000000000" pitchFamily="2" charset="0"/>
                <a:cs typeface="Ebrima" panose="02000000000000000000" pitchFamily="2" charset="0"/>
              </a:rPr>
              <a:t>mineral laboratories-Modern analytical equipment's.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ea typeface="Ebrima" panose="02000000000000000000" pitchFamily="2" charset="0"/>
                <a:cs typeface="Ebrima" panose="02000000000000000000" pitchFamily="2" charset="0"/>
              </a:rPr>
              <a:t>Drilling rigs with drillers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Logistics</a:t>
            </a:r>
          </a:p>
          <a:p>
            <a:pPr indent="-342900"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1981201" y="6021000"/>
            <a:ext cx="3803073" cy="771543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Over 50  mineral types exist in Uganda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6019800" y="6021000"/>
            <a:ext cx="3886200" cy="771543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Great need for iron and Steel for infrastructure projects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7093911" y="1291725"/>
            <a:ext cx="2806366" cy="4222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Opportunities</a:t>
            </a:r>
          </a:p>
        </p:txBody>
      </p:sp>
      <p:sp>
        <p:nvSpPr>
          <p:cNvPr id="8" name="Oval 7"/>
          <p:cNvSpPr/>
          <p:nvPr/>
        </p:nvSpPr>
        <p:spPr>
          <a:xfrm>
            <a:off x="1950412" y="1267913"/>
            <a:ext cx="2971800" cy="446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Resources/ Potential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867" y="5875943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0327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Oil and Gas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0064" y="1535113"/>
            <a:ext cx="3713536" cy="639762"/>
          </a:xfrm>
        </p:spPr>
        <p:txBody>
          <a:bodyPr/>
          <a:lstStyle/>
          <a:p>
            <a:r>
              <a:rPr lang="en-US" dirty="0" smtClean="0"/>
              <a:t>“The Graben”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30064" y="2174875"/>
            <a:ext cx="3713536" cy="320790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9768" y="1293020"/>
            <a:ext cx="3429000" cy="639762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Value Chain </a:t>
            </a:r>
            <a:r>
              <a:rPr lang="en-US" dirty="0"/>
              <a:t>O</a:t>
            </a:r>
            <a:r>
              <a:rPr lang="en-US" dirty="0" smtClean="0"/>
              <a:t>pportunities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057400"/>
            <a:ext cx="3657600" cy="44545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Licensing of petroleum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Joint Ventures with companies in exploration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Waste Management and removal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Infrastructure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 and Training- (fabrication, electrical)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Rig hire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Oil Storage tanks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944" y="5778681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915400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Communication Technology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981200" y="1536701"/>
          <a:ext cx="3657600" cy="458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536192"/>
            <a:ext cx="3886200" cy="45902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Uganda is ranked 15</a:t>
            </a:r>
            <a:r>
              <a:rPr lang="en-US" baseline="30000" dirty="0" smtClean="0"/>
              <a:t>th</a:t>
            </a:r>
            <a:r>
              <a:rPr lang="en-US" dirty="0" smtClean="0"/>
              <a:t> in Africa in internet usage/penetration-42.9% of the population use internet. </a:t>
            </a:r>
          </a:p>
          <a:p>
            <a:pPr marL="114300" indent="0" algn="just">
              <a:buNone/>
            </a:pPr>
            <a:r>
              <a:rPr lang="en-US" b="1" dirty="0" smtClean="0"/>
              <a:t> Source</a:t>
            </a:r>
            <a:r>
              <a:rPr lang="en-US" dirty="0" smtClean="0"/>
              <a:t>: Internet world statistics 2019</a:t>
            </a:r>
            <a:endParaRPr lang="en-US" sz="2000" dirty="0"/>
          </a:p>
          <a:p>
            <a:pPr marL="114300" indent="0" algn="ctr">
              <a:buNone/>
            </a:pPr>
            <a:endParaRPr lang="en-US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5943600" y="5298948"/>
            <a:ext cx="3886200" cy="94608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GB" sz="1400" dirty="0">
                <a:solidFill>
                  <a:prstClr val="black"/>
                </a:solidFill>
              </a:rPr>
              <a:t>Presence of different ICT associated companies like Huawei, Samsung, Apple, and Phillips enables digital innovations in Uganda.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738321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924800" cy="71596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Benefits of investing in Uganda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2479047"/>
              </p:ext>
            </p:extLst>
          </p:nvPr>
        </p:nvGraphicFramePr>
        <p:xfrm>
          <a:off x="2028674" y="579120"/>
          <a:ext cx="784860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614">
                <a:tc>
                  <a:txBody>
                    <a:bodyPr/>
                    <a:lstStyle/>
                    <a:p>
                      <a:r>
                        <a:rPr lang="en-US" dirty="0" smtClean="0"/>
                        <a:t>Incentive</a:t>
                      </a:r>
                      <a:r>
                        <a:rPr lang="en-US" baseline="0" dirty="0" smtClean="0"/>
                        <a:t> Regime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600" dirty="0" smtClean="0"/>
                        <a:t>Import duty exemption on Plant and Machinery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229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600" dirty="0" smtClean="0"/>
                        <a:t>10 year income tax holiday</a:t>
                      </a:r>
                      <a:r>
                        <a:rPr lang="en-US" sz="2600" baseline="0" dirty="0" smtClean="0"/>
                        <a:t> for persons exporting more than 80% of their production outside the domestic market</a:t>
                      </a:r>
                      <a:endParaRPr lang="en-US" sz="2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600" dirty="0" smtClean="0"/>
                        <a:t>Losses carried forward indefinitely</a:t>
                      </a:r>
                      <a:r>
                        <a:rPr lang="en-US" sz="2600" baseline="0" dirty="0" smtClean="0"/>
                        <a:t> till full exhaustion </a:t>
                      </a:r>
                      <a:endParaRPr lang="en-US" sz="2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468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600" dirty="0" smtClean="0"/>
                        <a:t>100%  training</a:t>
                      </a:r>
                      <a:r>
                        <a:rPr lang="en-US" sz="2600" baseline="0" dirty="0" smtClean="0"/>
                        <a:t> expenditure for Ugandan employees allowed </a:t>
                      </a:r>
                      <a:endParaRPr lang="en-US" sz="2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2788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600" dirty="0" smtClean="0"/>
                        <a:t>VAT deferment on</a:t>
                      </a:r>
                      <a:r>
                        <a:rPr lang="en-US" sz="2600" baseline="0" dirty="0" smtClean="0"/>
                        <a:t> imported plant and Machinery for registered persons</a:t>
                      </a:r>
                      <a:endParaRPr lang="en-US" sz="2600" dirty="0" smtClean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year tax holiday for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Ugandan Citizen who invests USD 1 million and processes agricultural goods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US" sz="2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sz="2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442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Ease in doing business- UIA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88151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Incorporation of company- 4hrs 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Tax registration less than </a:t>
            </a:r>
            <a:r>
              <a:rPr lang="en-US" dirty="0" smtClean="0"/>
              <a:t>24hrs.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ermits/licenses Issued at One Stop Centre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/>
              <a:t>Online services available for investment License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1" y="1536192"/>
            <a:ext cx="3114295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Improved Business </a:t>
            </a:r>
            <a:r>
              <a:rPr lang="en-US" dirty="0"/>
              <a:t>E</a:t>
            </a:r>
            <a:r>
              <a:rPr lang="en-US" dirty="0" smtClean="0"/>
              <a:t>nvironment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580593" y="3182137"/>
            <a:ext cx="1041136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Online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7628744" y="3090594"/>
            <a:ext cx="1143000" cy="865356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One Stop</a:t>
            </a:r>
          </a:p>
          <a:p>
            <a:pPr algn="ctr"/>
            <a:r>
              <a:rPr lang="en-US" dirty="0"/>
              <a:t>Centre</a:t>
            </a:r>
          </a:p>
        </p:txBody>
      </p:sp>
      <p:sp>
        <p:nvSpPr>
          <p:cNvPr id="8" name="Left Arrow 7"/>
          <p:cNvSpPr/>
          <p:nvPr/>
        </p:nvSpPr>
        <p:spPr>
          <a:xfrm>
            <a:off x="8771567" y="3180372"/>
            <a:ext cx="1055344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24/7</a:t>
            </a:r>
          </a:p>
        </p:txBody>
      </p:sp>
      <p:sp>
        <p:nvSpPr>
          <p:cNvPr id="9" name="Flowchart: Punched Tape 8"/>
          <p:cNvSpPr/>
          <p:nvPr/>
        </p:nvSpPr>
        <p:spPr>
          <a:xfrm>
            <a:off x="6858000" y="4551821"/>
            <a:ext cx="3048000" cy="5334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altLang="en-US" dirty="0">
                <a:solidFill>
                  <a:prstClr val="black"/>
                </a:solidFill>
              </a:rPr>
              <a:t>www.ebiz.go.ug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297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81200" y="1536192"/>
            <a:ext cx="4038600" cy="4450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Key achievements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620000" cy="10668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Stop Centre Services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801818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981200" y="1143000"/>
            <a:ext cx="78154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52600" y="1371601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en-US" sz="2000" dirty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In order to ease business and improve efficiency, UIA is a One Stop Centre (OSC) for business registration, licensing and accessing investor relevant services</a:t>
            </a:r>
            <a:r>
              <a:rPr lang="en-US" altLang="en-US" sz="2000" dirty="0">
                <a:latin typeface="Clarendon" panose="02040604040505020204" pitchFamily="18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677146" y="24053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514600" y="3823918"/>
            <a:ext cx="1365600" cy="1181404"/>
            <a:chOff x="1109878" y="725017"/>
            <a:chExt cx="1365600" cy="1181404"/>
          </a:xfrm>
        </p:grpSpPr>
        <p:sp>
          <p:nvSpPr>
            <p:cNvPr id="9" name="Hexagon 8"/>
            <p:cNvSpPr/>
            <p:nvPr/>
          </p:nvSpPr>
          <p:spPr>
            <a:xfrm>
              <a:off x="1109878" y="725017"/>
              <a:ext cx="1365600" cy="1181404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/>
            <p:cNvSpPr/>
            <p:nvPr/>
          </p:nvSpPr>
          <p:spPr>
            <a:xfrm>
              <a:off x="1336187" y="920801"/>
              <a:ext cx="912982" cy="78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Trade registration and building  approval in Kampala (KCCA)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15200" y="3823918"/>
            <a:ext cx="1365600" cy="1181404"/>
            <a:chOff x="1109878" y="725017"/>
            <a:chExt cx="1365600" cy="1181404"/>
          </a:xfrm>
        </p:grpSpPr>
        <p:sp>
          <p:nvSpPr>
            <p:cNvPr id="12" name="Hexagon 11"/>
            <p:cNvSpPr/>
            <p:nvPr/>
          </p:nvSpPr>
          <p:spPr>
            <a:xfrm>
              <a:off x="1109878" y="725017"/>
              <a:ext cx="1365600" cy="1181404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/>
            <p:cNvSpPr/>
            <p:nvPr/>
          </p:nvSpPr>
          <p:spPr>
            <a:xfrm>
              <a:off x="1336187" y="920801"/>
              <a:ext cx="912982" cy="78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Free Zones (UFZA)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91400" y="2443380"/>
            <a:ext cx="1365600" cy="1181404"/>
            <a:chOff x="1109878" y="725017"/>
            <a:chExt cx="1365600" cy="1181404"/>
          </a:xfrm>
        </p:grpSpPr>
        <p:sp>
          <p:nvSpPr>
            <p:cNvPr id="15" name="Hexagon 14"/>
            <p:cNvSpPr/>
            <p:nvPr/>
          </p:nvSpPr>
          <p:spPr>
            <a:xfrm>
              <a:off x="1109878" y="725017"/>
              <a:ext cx="1365600" cy="118140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4"/>
            <p:cNvSpPr/>
            <p:nvPr/>
          </p:nvSpPr>
          <p:spPr>
            <a:xfrm>
              <a:off x="1336187" y="920801"/>
              <a:ext cx="912982" cy="78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Utility Providers (NWSC and Umeme)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5255" y="5274498"/>
            <a:ext cx="1510145" cy="1181404"/>
            <a:chOff x="1109878" y="725017"/>
            <a:chExt cx="1365600" cy="1181404"/>
          </a:xfrm>
        </p:grpSpPr>
        <p:sp>
          <p:nvSpPr>
            <p:cNvPr id="18" name="Hexagon 17"/>
            <p:cNvSpPr/>
            <p:nvPr/>
          </p:nvSpPr>
          <p:spPr>
            <a:xfrm>
              <a:off x="1109878" y="725017"/>
              <a:ext cx="1365600" cy="118140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1336187" y="920801"/>
              <a:ext cx="996053" cy="78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Conservation Tourism Opportunities (Space for Giants)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19164" y="5274498"/>
            <a:ext cx="1365600" cy="1181404"/>
            <a:chOff x="1109878" y="725017"/>
            <a:chExt cx="1365600" cy="1181404"/>
          </a:xfrm>
        </p:grpSpPr>
        <p:sp>
          <p:nvSpPr>
            <p:cNvPr id="21" name="Hexagon 20"/>
            <p:cNvSpPr/>
            <p:nvPr/>
          </p:nvSpPr>
          <p:spPr>
            <a:xfrm>
              <a:off x="1109878" y="725017"/>
              <a:ext cx="1365600" cy="1181404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/>
            <p:cNvSpPr/>
            <p:nvPr/>
          </p:nvSpPr>
          <p:spPr>
            <a:xfrm>
              <a:off x="1336187" y="920801"/>
              <a:ext cx="912982" cy="78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Banking Facilities (DTB)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1"/>
            <a:ext cx="7010400" cy="1066083"/>
          </a:xfrm>
        </p:spPr>
        <p:txBody>
          <a:bodyPr/>
          <a:lstStyle/>
          <a:p>
            <a:pPr algn="ctr">
              <a:defRPr/>
            </a:pP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 at UIA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081090"/>
            <a:ext cx="8153400" cy="5776911"/>
          </a:xfr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Information on investment opportunities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Issuing Investment Licenses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Assisting in Securing Secondary Approvals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Joint Venture Partners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Stop Centre</a:t>
            </a:r>
          </a:p>
          <a:p>
            <a:pPr>
              <a:lnSpc>
                <a:spcPct val="200000"/>
              </a:lnSpc>
              <a:buNone/>
              <a:defRPr/>
            </a:pPr>
            <a:endParaRPr lang="en-US" altLang="en-US" sz="2400" dirty="0">
              <a:solidFill>
                <a:schemeClr val="tx1"/>
              </a:solidFill>
              <a:latin typeface="Clarendon" panose="0204060404050502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8674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1"/>
            <a:ext cx="6407340" cy="1066083"/>
          </a:xfrm>
        </p:spPr>
        <p:txBody>
          <a:bodyPr/>
          <a:lstStyle/>
          <a:p>
            <a:pPr algn="ctr">
              <a:defRPr/>
            </a:pP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 at UIA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081090"/>
            <a:ext cx="8153400" cy="5776911"/>
          </a:xfr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Handholding Investors through all procedures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Providing access to land for investment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Development and supporting Small and Medium Enterprises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Policy Advocacy - Policies affecting investment.</a:t>
            </a:r>
          </a:p>
          <a:p>
            <a:pPr>
              <a:lnSpc>
                <a:spcPct val="200000"/>
              </a:lnSpc>
              <a:buNone/>
              <a:defRPr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990600"/>
            <a:ext cx="6407340" cy="1066083"/>
          </a:xfrm>
        </p:spPr>
        <p:txBody>
          <a:bodyPr/>
          <a:lstStyle/>
          <a:p>
            <a:pPr algn="ctr">
              <a:defRPr/>
            </a:pP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209800"/>
            <a:ext cx="8001000" cy="3643311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114300" indent="0" algn="ctr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11430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“Risk comes from not knowing what you're doing.”</a:t>
            </a:r>
          </a:p>
          <a:p>
            <a:pPr marL="11430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Warren Buffet</a:t>
            </a:r>
            <a:endParaRPr lang="en-GB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GB" dirty="0"/>
          </a:p>
          <a:p>
            <a:pPr>
              <a:lnSpc>
                <a:spcPct val="150000"/>
              </a:lnSpc>
              <a:buNone/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None/>
              <a:defRPr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6388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924800" cy="67290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solidFill>
                  <a:schemeClr val="accent5"/>
                </a:solidFill>
                <a:latin typeface="+mn-lt"/>
              </a:rPr>
              <a:t>Mandate of Uganda Investment Authority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107083"/>
          <a:ext cx="7848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905000" y="1414761"/>
            <a:ext cx="3048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905000" y="2385218"/>
            <a:ext cx="3048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1905000" y="3355675"/>
            <a:ext cx="3048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905000" y="4326132"/>
            <a:ext cx="3048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905000" y="5387177"/>
            <a:ext cx="3048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86400"/>
            <a:ext cx="1447800" cy="104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662721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07526" y="4034227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0066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Email:  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info@ugandainvest.go.ug</a:t>
            </a:r>
          </a:p>
          <a:p>
            <a:pPr algn="ctr"/>
            <a:r>
              <a:rPr lang="en-US" altLang="en-US" sz="2000" b="1" dirty="0">
                <a:solidFill>
                  <a:srgbClr val="000066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Website: 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www.ugandainvest.go.ug</a:t>
            </a:r>
          </a:p>
          <a:p>
            <a:pPr algn="ctr"/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Tel: +256 313 301000 / 301100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563436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www.ebiz.go.ug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2585361" y="1447800"/>
            <a:ext cx="7109204" cy="2001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50000"/>
              </a:lnSpc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 now…..Invest in Uganda</a:t>
            </a:r>
            <a:endParaRPr lang="en-US" sz="4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321"/>
            <a:ext cx="8916670" cy="8680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Uganda? 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for Business and Investment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001001" cy="4343400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Stable country over the past 20 years- "Under President Museveni, Uganda has experienced relative political stability, democratic progress, and economic growth." (Source: US Department of Commerce, 2017</a:t>
            </a:r>
          </a:p>
          <a:p>
            <a:pPr lvl="2" indent="-342900" algn="just">
              <a:spcBef>
                <a:spcPts val="0"/>
              </a:spcBef>
              <a:spcAft>
                <a:spcPts val="800"/>
              </a:spcAft>
              <a:buClrTx/>
              <a:buFontTx/>
              <a:buChar char="-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Very strong economy. On average Uganda’s GDP growth rate has been over 6% for last 30 years</a:t>
            </a:r>
          </a:p>
          <a:p>
            <a:pPr lvl="2" indent="-342900" algn="just">
              <a:spcBef>
                <a:spcPts val="0"/>
              </a:spcBef>
              <a:spcAft>
                <a:spcPts val="800"/>
              </a:spcAft>
              <a:buClrTx/>
              <a:buFontTx/>
              <a:buChar char="-"/>
              <a:defRPr/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GDP  growth forecasted at 6.1%</a:t>
            </a:r>
          </a:p>
          <a:p>
            <a:pPr marL="1120140" lvl="2" indent="-4572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/>
            </a:pPr>
            <a:endParaRPr lang="en-GB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/>
            </a:pP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defRPr/>
            </a:pPr>
            <a:endParaRPr lang="en-GB" sz="3700" dirty="0">
              <a:solidFill>
                <a:prstClr val="black"/>
              </a:solidFill>
              <a:latin typeface="Clarendon" panose="02040604040505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US" sz="29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86400"/>
            <a:ext cx="1437895" cy="118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8" y="228601"/>
            <a:ext cx="8001002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Uganda? 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for Business and Investment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001001" cy="562494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Lowest crime rates and the most stable inflation rate in the EAC, averaging 4.89% from 2013-2017- (Source: World Bank)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Most open country in the region to Foreign Direct Investments with no restrictions on: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None/>
              <a:defRPr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  - Ownership of investments,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None/>
              <a:defRPr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   - Movements of capital,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None/>
              <a:defRPr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   - Foreign exchange.</a:t>
            </a:r>
          </a:p>
          <a:p>
            <a:pPr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defRPr/>
            </a:pPr>
            <a:endParaRPr lang="en-GB" sz="3700" dirty="0">
              <a:solidFill>
                <a:prstClr val="black"/>
              </a:solidFill>
              <a:latin typeface="Clarendon" panose="02040604040505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US" sz="29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91200"/>
            <a:ext cx="15902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8" y="228601"/>
            <a:ext cx="8001002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Uganda?  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for Business and Investment 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7620000" cy="562494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sz="2600" dirty="0" smtClean="0">
                <a:cs typeface="Times New Roman" panose="02020603050405020304" pitchFamily="18" charset="0"/>
              </a:rPr>
              <a:t>Attractive </a:t>
            </a:r>
            <a:r>
              <a:rPr lang="en-GB" sz="2600" dirty="0">
                <a:cs typeface="Times New Roman" panose="02020603050405020304" pitchFamily="18" charset="0"/>
              </a:rPr>
              <a:t>and competitive incentive </a:t>
            </a:r>
            <a:r>
              <a:rPr lang="en-GB" sz="2600" dirty="0" smtClean="0">
                <a:cs typeface="Times New Roman" panose="02020603050405020304" pitchFamily="18" charset="0"/>
              </a:rPr>
              <a:t>regime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n-GB" sz="2600" dirty="0">
                <a:cs typeface="Times New Roman" panose="02020603050405020304" pitchFamily="18" charset="0"/>
              </a:rPr>
              <a:t>Market access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None/>
              <a:defRPr/>
            </a:pP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US" sz="29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91200"/>
            <a:ext cx="15902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4148"/>
            <a:ext cx="8448295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+mn-lt"/>
              </a:rPr>
              <a:t>Gateway to Africa’s Largest Consumer Market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1257860"/>
            <a:ext cx="7924800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Centrally situated within East Africa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Uganda offers excellent access to markets in the </a:t>
            </a:r>
            <a:r>
              <a:rPr lang="en-GB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</a:t>
            </a:r>
            <a:endParaRPr lang="en-GB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One of the fastest growing regions of the world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Combined middle-class population of 30 million people - 20% are based in Uganda and 58% in Kenya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Uganda's location is unique in East Africa - shared borders and established trade links with South Sudan and DRC - dynamic frontier markets which are significant buyers of Ugandan products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0" y="5834541"/>
            <a:ext cx="458330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Source: African Development Bank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91200"/>
            <a:ext cx="1590295" cy="9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-76200"/>
            <a:ext cx="9601200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638800"/>
            <a:ext cx="1295400" cy="11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3255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+mn-lt"/>
                <a:cs typeface="Helvetica" panose="020B0604020202020204" pitchFamily="34" charset="0"/>
              </a:rPr>
              <a:t>Why Uganda?  </a:t>
            </a:r>
            <a:br>
              <a:rPr lang="en-US" sz="3200" b="1" dirty="0">
                <a:solidFill>
                  <a:schemeClr val="accent5"/>
                </a:solidFill>
                <a:latin typeface="+mn-lt"/>
                <a:cs typeface="Helvetica" panose="020B0604020202020204" pitchFamily="34" charset="0"/>
              </a:rPr>
            </a:br>
            <a:r>
              <a:rPr lang="en-US" sz="3200" b="1" dirty="0">
                <a:solidFill>
                  <a:schemeClr val="accent5"/>
                </a:solidFill>
                <a:latin typeface="+mn-lt"/>
                <a:cs typeface="Helvetica" panose="020B0604020202020204" pitchFamily="34" charset="0"/>
              </a:rPr>
              <a:t>Competitive Cost Drivers-Uganda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7620000" cy="4648200"/>
          </a:xfrm>
        </p:spPr>
        <p:txBody>
          <a:bodyPr>
            <a:normAutofit fontScale="25000" lnSpcReduction="20000"/>
          </a:bodyPr>
          <a:lstStyle/>
          <a:p>
            <a:pPr marL="822960" indent="-5715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800" dirty="0">
                <a:cs typeface="Helvetica" panose="020B0604020202020204" pitchFamily="34" charset="0"/>
              </a:rPr>
              <a:t>Labour </a:t>
            </a:r>
          </a:p>
          <a:p>
            <a:pPr marL="822960" indent="-5715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800" dirty="0">
                <a:cs typeface="Helvetica" panose="020B0604020202020204" pitchFamily="34" charset="0"/>
              </a:rPr>
              <a:t>Power</a:t>
            </a:r>
          </a:p>
          <a:p>
            <a:pPr marL="822960" indent="-5715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800" dirty="0">
                <a:cs typeface="Helvetica" panose="020B0604020202020204" pitchFamily="34" charset="0"/>
              </a:rPr>
              <a:t>Transport</a:t>
            </a:r>
          </a:p>
          <a:p>
            <a:pPr marL="822960" indent="-5715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800" dirty="0">
                <a:cs typeface="Helvetica" panose="020B0604020202020204" pitchFamily="34" charset="0"/>
              </a:rPr>
              <a:t>Property Costs</a:t>
            </a:r>
          </a:p>
          <a:p>
            <a:pPr marL="822960" indent="-5715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800" dirty="0">
                <a:cs typeface="Helvetica" panose="020B0604020202020204" pitchFamily="34" charset="0"/>
              </a:rPr>
              <a:t>Water</a:t>
            </a:r>
          </a:p>
          <a:p>
            <a:pPr marL="822960" indent="-5715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2800" dirty="0"/>
          </a:p>
          <a:p>
            <a:pPr marL="822960" indent="-5715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1200" dirty="0">
              <a:solidFill>
                <a:srgbClr val="4D4D4D"/>
              </a:solidFill>
            </a:endParaRPr>
          </a:p>
          <a:p>
            <a:pPr marL="25146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1200" dirty="0">
              <a:solidFill>
                <a:srgbClr val="4D4D4D"/>
              </a:solidFill>
            </a:endParaRPr>
          </a:p>
          <a:p>
            <a:pPr marL="82296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4D4D4D"/>
              </a:solidFill>
            </a:endParaRPr>
          </a:p>
          <a:p>
            <a:pPr marL="82296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4D4D4D"/>
              </a:solidFill>
            </a:endParaRPr>
          </a:p>
          <a:p>
            <a:pPr marL="25146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rgbClr val="4D4D4D"/>
                </a:solidFill>
              </a:rPr>
              <a:t> </a:t>
            </a:r>
          </a:p>
          <a:p>
            <a:pPr marL="114300" indent="0">
              <a:buNone/>
            </a:pPr>
            <a:endParaRPr lang="en-US" sz="2600" dirty="0"/>
          </a:p>
          <a:p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91200"/>
            <a:ext cx="1437895" cy="9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419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jacenc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djacenc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Adjacenc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Adjacenc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1368</Words>
  <Application>Microsoft Office PowerPoint</Application>
  <PresentationFormat>Widescreen</PresentationFormat>
  <Paragraphs>266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Clarendon</vt:lpstr>
      <vt:lpstr>Ebrima</vt:lpstr>
      <vt:lpstr>Helvetica</vt:lpstr>
      <vt:lpstr>Nirmala UI</vt:lpstr>
      <vt:lpstr>Times New Roman</vt:lpstr>
      <vt:lpstr>Wingdings</vt:lpstr>
      <vt:lpstr>Adjacency</vt:lpstr>
      <vt:lpstr>1_Adjacency</vt:lpstr>
      <vt:lpstr>2_Adjacency</vt:lpstr>
      <vt:lpstr>4_Adjacency</vt:lpstr>
      <vt:lpstr>3_Adjacency</vt:lpstr>
      <vt:lpstr>Uganda’s Investment Environment</vt:lpstr>
      <vt:lpstr>Outline</vt:lpstr>
      <vt:lpstr>Mandate of Uganda Investment Authority</vt:lpstr>
      <vt:lpstr>Why Uganda?   Good for Business and Investment </vt:lpstr>
      <vt:lpstr>Why Uganda?   Good for Business and Investment </vt:lpstr>
      <vt:lpstr>Why Uganda?   Good for Business and Investment </vt:lpstr>
      <vt:lpstr>Gateway to Africa’s Largest Consumer Market</vt:lpstr>
      <vt:lpstr>PowerPoint Presentation</vt:lpstr>
      <vt:lpstr>Why Uganda?   Competitive Cost Drivers-Uganda</vt:lpstr>
      <vt:lpstr>Labour</vt:lpstr>
      <vt:lpstr>Labour growth rate </vt:lpstr>
      <vt:lpstr>Utilities(Power and Water</vt:lpstr>
      <vt:lpstr>Transport</vt:lpstr>
      <vt:lpstr>PowerPoint Presentation</vt:lpstr>
      <vt:lpstr>Property Costs</vt:lpstr>
      <vt:lpstr>Priority Sectors for Investment</vt:lpstr>
      <vt:lpstr>Agriculture and Agro-processing</vt:lpstr>
      <vt:lpstr>Food Sector Exports</vt:lpstr>
      <vt:lpstr>Merchandise exports to sub-Saharan. </vt:lpstr>
      <vt:lpstr>Tourism </vt:lpstr>
      <vt:lpstr>Minerals</vt:lpstr>
      <vt:lpstr>Oil and Gas </vt:lpstr>
      <vt:lpstr>Information Communication Technology</vt:lpstr>
      <vt:lpstr>Benefits of investing in Uganda</vt:lpstr>
      <vt:lpstr>Ease in doing business- UIA Reforms</vt:lpstr>
      <vt:lpstr>One Stop Centre Services</vt:lpstr>
      <vt:lpstr>Services  at UIA</vt:lpstr>
      <vt:lpstr>Services  at UIA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Uganda’s Investment Environment</dc:title>
  <dc:creator>Sheila Karungi</dc:creator>
  <cp:lastModifiedBy>Windows User</cp:lastModifiedBy>
  <cp:revision>530</cp:revision>
  <dcterms:created xsi:type="dcterms:W3CDTF">2018-09-30T13:30:00Z</dcterms:created>
  <dcterms:modified xsi:type="dcterms:W3CDTF">2019-06-28T04:30:00Z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2057-10.2.0.7636</vt:lpwstr>
  </property>
</Properties>
</file>